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9" r:id="rId3"/>
    <p:sldId id="312" r:id="rId4"/>
    <p:sldId id="384" r:id="rId5"/>
    <p:sldId id="257" r:id="rId6"/>
    <p:sldId id="291" r:id="rId7"/>
    <p:sldId id="293" r:id="rId8"/>
    <p:sldId id="258" r:id="rId9"/>
    <p:sldId id="259" r:id="rId10"/>
    <p:sldId id="260" r:id="rId11"/>
    <p:sldId id="262" r:id="rId12"/>
    <p:sldId id="261" r:id="rId13"/>
    <p:sldId id="282" r:id="rId14"/>
    <p:sldId id="263" r:id="rId15"/>
    <p:sldId id="283" r:id="rId16"/>
    <p:sldId id="264" r:id="rId17"/>
    <p:sldId id="266" r:id="rId18"/>
    <p:sldId id="265" r:id="rId19"/>
    <p:sldId id="267" r:id="rId20"/>
    <p:sldId id="292" r:id="rId21"/>
    <p:sldId id="268" r:id="rId22"/>
    <p:sldId id="269" r:id="rId23"/>
    <p:sldId id="270" r:id="rId24"/>
    <p:sldId id="271" r:id="rId25"/>
    <p:sldId id="272" r:id="rId26"/>
    <p:sldId id="284" r:id="rId27"/>
    <p:sldId id="273" r:id="rId28"/>
    <p:sldId id="286" r:id="rId29"/>
    <p:sldId id="287" r:id="rId30"/>
    <p:sldId id="278" r:id="rId31"/>
    <p:sldId id="285" r:id="rId32"/>
    <p:sldId id="279" r:id="rId33"/>
    <p:sldId id="274" r:id="rId34"/>
    <p:sldId id="386" r:id="rId35"/>
    <p:sldId id="276" r:id="rId36"/>
    <p:sldId id="387" r:id="rId37"/>
    <p:sldId id="388" r:id="rId38"/>
    <p:sldId id="288" r:id="rId39"/>
    <p:sldId id="277" r:id="rId40"/>
    <p:sldId id="289" r:id="rId41"/>
    <p:sldId id="275" r:id="rId42"/>
    <p:sldId id="28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660"/>
  </p:normalViewPr>
  <p:slideViewPr>
    <p:cSldViewPr>
      <p:cViewPr varScale="1">
        <p:scale>
          <a:sx n="81" d="100"/>
          <a:sy n="81" d="100"/>
        </p:scale>
        <p:origin x="1502"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C5AF46-37B6-4E24-9D10-2A650F7B12E1}" type="doc">
      <dgm:prSet loTypeId="urn:microsoft.com/office/officeart/2005/8/layout/list1" loCatId="list" qsTypeId="urn:microsoft.com/office/officeart/2005/8/quickstyle/simple3" qsCatId="simple" csTypeId="urn:microsoft.com/office/officeart/2005/8/colors/colorful5" csCatId="colorful" phldr="1"/>
      <dgm:spPr/>
      <dgm:t>
        <a:bodyPr/>
        <a:lstStyle/>
        <a:p>
          <a:endParaRPr lang="en-US"/>
        </a:p>
      </dgm:t>
    </dgm:pt>
    <dgm:pt modelId="{3CFD89FF-B861-47D6-9A26-05CEE9603334}">
      <dgm:prSet phldrT="[Text]"/>
      <dgm:spPr/>
      <dgm:t>
        <a:bodyPr/>
        <a:lstStyle/>
        <a:p>
          <a:pPr algn="ctr"/>
          <a:r>
            <a:rPr lang="en-US" dirty="0">
              <a:latin typeface="Cambria" pitchFamily="18" charset="0"/>
            </a:rPr>
            <a:t>Increase of storage capacities</a:t>
          </a:r>
        </a:p>
      </dgm:t>
    </dgm:pt>
    <dgm:pt modelId="{D0D2BF35-F6CA-4398-9C9B-804B58C9016C}" type="parTrans" cxnId="{3393735B-4A6B-41FD-B8C0-C64403A0C0D1}">
      <dgm:prSet/>
      <dgm:spPr/>
      <dgm:t>
        <a:bodyPr/>
        <a:lstStyle/>
        <a:p>
          <a:pPr algn="ctr"/>
          <a:endParaRPr lang="en-US"/>
        </a:p>
      </dgm:t>
    </dgm:pt>
    <dgm:pt modelId="{AAC6F746-072E-437D-848B-1001BCACDEC8}" type="sibTrans" cxnId="{3393735B-4A6B-41FD-B8C0-C64403A0C0D1}">
      <dgm:prSet/>
      <dgm:spPr/>
      <dgm:t>
        <a:bodyPr/>
        <a:lstStyle/>
        <a:p>
          <a:pPr algn="ctr"/>
          <a:endParaRPr lang="en-US"/>
        </a:p>
      </dgm:t>
    </dgm:pt>
    <dgm:pt modelId="{CB6F7616-5BAC-43CB-B92E-FD7CFB2AC19B}">
      <dgm:prSet phldrT="[Text]"/>
      <dgm:spPr/>
      <dgm:t>
        <a:bodyPr/>
        <a:lstStyle/>
        <a:p>
          <a:pPr algn="ctr"/>
          <a:r>
            <a:rPr lang="en-US" dirty="0">
              <a:latin typeface="Cambria" pitchFamily="18" charset="0"/>
            </a:rPr>
            <a:t>Availability of data</a:t>
          </a:r>
        </a:p>
      </dgm:t>
    </dgm:pt>
    <dgm:pt modelId="{868930A0-F856-4DE8-B9B2-54E0FC7BEB1B}" type="parTrans" cxnId="{719F8FB0-069D-4C83-9D9F-D3B36B9C3CD5}">
      <dgm:prSet/>
      <dgm:spPr/>
      <dgm:t>
        <a:bodyPr/>
        <a:lstStyle/>
        <a:p>
          <a:pPr algn="ctr"/>
          <a:endParaRPr lang="en-US"/>
        </a:p>
      </dgm:t>
    </dgm:pt>
    <dgm:pt modelId="{8410CC72-DA15-4D4F-9D4E-01E21EB3AEA4}" type="sibTrans" cxnId="{719F8FB0-069D-4C83-9D9F-D3B36B9C3CD5}">
      <dgm:prSet/>
      <dgm:spPr/>
      <dgm:t>
        <a:bodyPr/>
        <a:lstStyle/>
        <a:p>
          <a:pPr algn="ctr"/>
          <a:endParaRPr lang="en-US"/>
        </a:p>
      </dgm:t>
    </dgm:pt>
    <dgm:pt modelId="{123BCA37-A399-48B5-9138-A9DE4A6CC24B}">
      <dgm:prSet phldrT="[Text]"/>
      <dgm:spPr/>
      <dgm:t>
        <a:bodyPr/>
        <a:lstStyle/>
        <a:p>
          <a:pPr algn="ctr"/>
          <a:r>
            <a:rPr lang="en-US" dirty="0">
              <a:latin typeface="Cambria" pitchFamily="18" charset="0"/>
            </a:rPr>
            <a:t>Increase of processing power</a:t>
          </a:r>
        </a:p>
      </dgm:t>
    </dgm:pt>
    <dgm:pt modelId="{A8461351-FA8E-4182-A6FB-0ACAE40F07FF}" type="parTrans" cxnId="{443B3B97-49AB-4AA6-97E6-FE1DD4A10FD2}">
      <dgm:prSet/>
      <dgm:spPr/>
      <dgm:t>
        <a:bodyPr/>
        <a:lstStyle/>
        <a:p>
          <a:pPr algn="ctr"/>
          <a:endParaRPr lang="en-US"/>
        </a:p>
      </dgm:t>
    </dgm:pt>
    <dgm:pt modelId="{199F5782-E90A-48ED-9578-BC46374D8777}" type="sibTrans" cxnId="{443B3B97-49AB-4AA6-97E6-FE1DD4A10FD2}">
      <dgm:prSet/>
      <dgm:spPr/>
      <dgm:t>
        <a:bodyPr/>
        <a:lstStyle/>
        <a:p>
          <a:pPr algn="ctr"/>
          <a:endParaRPr lang="en-US"/>
        </a:p>
      </dgm:t>
    </dgm:pt>
    <dgm:pt modelId="{6FA53B17-9415-4FAC-B7E0-D279DBCDEAF4}" type="pres">
      <dgm:prSet presAssocID="{F7C5AF46-37B6-4E24-9D10-2A650F7B12E1}" presName="linear" presStyleCnt="0">
        <dgm:presLayoutVars>
          <dgm:dir/>
          <dgm:animLvl val="lvl"/>
          <dgm:resizeHandles val="exact"/>
        </dgm:presLayoutVars>
      </dgm:prSet>
      <dgm:spPr/>
    </dgm:pt>
    <dgm:pt modelId="{3BF71E85-A66E-40BC-9950-3E0C61478FA0}" type="pres">
      <dgm:prSet presAssocID="{3CFD89FF-B861-47D6-9A26-05CEE9603334}" presName="parentLin" presStyleCnt="0"/>
      <dgm:spPr/>
    </dgm:pt>
    <dgm:pt modelId="{6B29BE93-E677-4653-9DF8-B13FD5E5D8B5}" type="pres">
      <dgm:prSet presAssocID="{3CFD89FF-B861-47D6-9A26-05CEE9603334}" presName="parentLeftMargin" presStyleLbl="node1" presStyleIdx="0" presStyleCnt="3"/>
      <dgm:spPr/>
    </dgm:pt>
    <dgm:pt modelId="{6C7A9B93-57F9-42E2-BDDD-C19ED11AF9E0}" type="pres">
      <dgm:prSet presAssocID="{3CFD89FF-B861-47D6-9A26-05CEE9603334}" presName="parentText" presStyleLbl="node1" presStyleIdx="0" presStyleCnt="3">
        <dgm:presLayoutVars>
          <dgm:chMax val="0"/>
          <dgm:bulletEnabled val="1"/>
        </dgm:presLayoutVars>
      </dgm:prSet>
      <dgm:spPr/>
    </dgm:pt>
    <dgm:pt modelId="{A03BF2BA-3E62-4860-9F7D-FD2FC26DB6A4}" type="pres">
      <dgm:prSet presAssocID="{3CFD89FF-B861-47D6-9A26-05CEE9603334}" presName="negativeSpace" presStyleCnt="0"/>
      <dgm:spPr/>
    </dgm:pt>
    <dgm:pt modelId="{3E1F8179-50B9-43C2-8660-07AAE84C8E1E}" type="pres">
      <dgm:prSet presAssocID="{3CFD89FF-B861-47D6-9A26-05CEE9603334}" presName="childText" presStyleLbl="conFgAcc1" presStyleIdx="0" presStyleCnt="3">
        <dgm:presLayoutVars>
          <dgm:bulletEnabled val="1"/>
        </dgm:presLayoutVars>
      </dgm:prSet>
      <dgm:spPr/>
    </dgm:pt>
    <dgm:pt modelId="{7E98AE9A-FF8A-4C88-B88A-0B2E6B408D36}" type="pres">
      <dgm:prSet presAssocID="{AAC6F746-072E-437D-848B-1001BCACDEC8}" presName="spaceBetweenRectangles" presStyleCnt="0"/>
      <dgm:spPr/>
    </dgm:pt>
    <dgm:pt modelId="{EA2D6AAC-D965-4FF0-8D29-CBC3A8D3800B}" type="pres">
      <dgm:prSet presAssocID="{123BCA37-A399-48B5-9138-A9DE4A6CC24B}" presName="parentLin" presStyleCnt="0"/>
      <dgm:spPr/>
    </dgm:pt>
    <dgm:pt modelId="{9CEBBED5-F3E2-4AD1-AC23-A1EDA25E90B2}" type="pres">
      <dgm:prSet presAssocID="{123BCA37-A399-48B5-9138-A9DE4A6CC24B}" presName="parentLeftMargin" presStyleLbl="node1" presStyleIdx="0" presStyleCnt="3"/>
      <dgm:spPr/>
    </dgm:pt>
    <dgm:pt modelId="{3EC4D4DD-2EB1-40B9-8596-B45E83616195}" type="pres">
      <dgm:prSet presAssocID="{123BCA37-A399-48B5-9138-A9DE4A6CC24B}" presName="parentText" presStyleLbl="node1" presStyleIdx="1" presStyleCnt="3">
        <dgm:presLayoutVars>
          <dgm:chMax val="0"/>
          <dgm:bulletEnabled val="1"/>
        </dgm:presLayoutVars>
      </dgm:prSet>
      <dgm:spPr/>
    </dgm:pt>
    <dgm:pt modelId="{7FEAFD0E-73E2-4469-8632-85E94ED6D4E5}" type="pres">
      <dgm:prSet presAssocID="{123BCA37-A399-48B5-9138-A9DE4A6CC24B}" presName="negativeSpace" presStyleCnt="0"/>
      <dgm:spPr/>
    </dgm:pt>
    <dgm:pt modelId="{745E9D7D-A223-4811-AC76-990E80F62E12}" type="pres">
      <dgm:prSet presAssocID="{123BCA37-A399-48B5-9138-A9DE4A6CC24B}" presName="childText" presStyleLbl="conFgAcc1" presStyleIdx="1" presStyleCnt="3">
        <dgm:presLayoutVars>
          <dgm:bulletEnabled val="1"/>
        </dgm:presLayoutVars>
      </dgm:prSet>
      <dgm:spPr/>
    </dgm:pt>
    <dgm:pt modelId="{BBB637C4-21A6-4299-8CDA-CA4C8B50F99C}" type="pres">
      <dgm:prSet presAssocID="{199F5782-E90A-48ED-9578-BC46374D8777}" presName="spaceBetweenRectangles" presStyleCnt="0"/>
      <dgm:spPr/>
    </dgm:pt>
    <dgm:pt modelId="{F3DCABC7-B3DE-4159-BB97-77F54B97D5F2}" type="pres">
      <dgm:prSet presAssocID="{CB6F7616-5BAC-43CB-B92E-FD7CFB2AC19B}" presName="parentLin" presStyleCnt="0"/>
      <dgm:spPr/>
    </dgm:pt>
    <dgm:pt modelId="{F3312832-B2F9-4C9A-A878-3A8E7A522CDD}" type="pres">
      <dgm:prSet presAssocID="{CB6F7616-5BAC-43CB-B92E-FD7CFB2AC19B}" presName="parentLeftMargin" presStyleLbl="node1" presStyleIdx="1" presStyleCnt="3"/>
      <dgm:spPr/>
    </dgm:pt>
    <dgm:pt modelId="{470B5A28-B72C-40B5-BB2A-FF82A14D4313}" type="pres">
      <dgm:prSet presAssocID="{CB6F7616-5BAC-43CB-B92E-FD7CFB2AC19B}" presName="parentText" presStyleLbl="node1" presStyleIdx="2" presStyleCnt="3">
        <dgm:presLayoutVars>
          <dgm:chMax val="0"/>
          <dgm:bulletEnabled val="1"/>
        </dgm:presLayoutVars>
      </dgm:prSet>
      <dgm:spPr/>
    </dgm:pt>
    <dgm:pt modelId="{842AA7DC-20DA-4155-9A93-1BC628613B20}" type="pres">
      <dgm:prSet presAssocID="{CB6F7616-5BAC-43CB-B92E-FD7CFB2AC19B}" presName="negativeSpace" presStyleCnt="0"/>
      <dgm:spPr/>
    </dgm:pt>
    <dgm:pt modelId="{3AD09CDD-12F0-46DE-9C7B-4027110BB9DF}" type="pres">
      <dgm:prSet presAssocID="{CB6F7616-5BAC-43CB-B92E-FD7CFB2AC19B}" presName="childText" presStyleLbl="conFgAcc1" presStyleIdx="2" presStyleCnt="3">
        <dgm:presLayoutVars>
          <dgm:bulletEnabled val="1"/>
        </dgm:presLayoutVars>
      </dgm:prSet>
      <dgm:spPr/>
    </dgm:pt>
  </dgm:ptLst>
  <dgm:cxnLst>
    <dgm:cxn modelId="{8F973A28-D11E-42D5-B925-6DD57156EAE5}" type="presOf" srcId="{123BCA37-A399-48B5-9138-A9DE4A6CC24B}" destId="{3EC4D4DD-2EB1-40B9-8596-B45E83616195}" srcOrd="1" destOrd="0" presId="urn:microsoft.com/office/officeart/2005/8/layout/list1"/>
    <dgm:cxn modelId="{C39B9233-9F45-47FB-B783-D867166E5B2F}" type="presOf" srcId="{F7C5AF46-37B6-4E24-9D10-2A650F7B12E1}" destId="{6FA53B17-9415-4FAC-B7E0-D279DBCDEAF4}" srcOrd="0" destOrd="0" presId="urn:microsoft.com/office/officeart/2005/8/layout/list1"/>
    <dgm:cxn modelId="{3393735B-4A6B-41FD-B8C0-C64403A0C0D1}" srcId="{F7C5AF46-37B6-4E24-9D10-2A650F7B12E1}" destId="{3CFD89FF-B861-47D6-9A26-05CEE9603334}" srcOrd="0" destOrd="0" parTransId="{D0D2BF35-F6CA-4398-9C9B-804B58C9016C}" sibTransId="{AAC6F746-072E-437D-848B-1001BCACDEC8}"/>
    <dgm:cxn modelId="{FD9EEA69-F881-43D3-A373-621A86A594B0}" type="presOf" srcId="{CB6F7616-5BAC-43CB-B92E-FD7CFB2AC19B}" destId="{F3312832-B2F9-4C9A-A878-3A8E7A522CDD}" srcOrd="0" destOrd="0" presId="urn:microsoft.com/office/officeart/2005/8/layout/list1"/>
    <dgm:cxn modelId="{236D326C-DC60-4744-BFAE-5189B79C357D}" type="presOf" srcId="{3CFD89FF-B861-47D6-9A26-05CEE9603334}" destId="{6B29BE93-E677-4653-9DF8-B13FD5E5D8B5}" srcOrd="0" destOrd="0" presId="urn:microsoft.com/office/officeart/2005/8/layout/list1"/>
    <dgm:cxn modelId="{6752A67B-BD37-43F3-B790-35365284901C}" type="presOf" srcId="{123BCA37-A399-48B5-9138-A9DE4A6CC24B}" destId="{9CEBBED5-F3E2-4AD1-AC23-A1EDA25E90B2}" srcOrd="0" destOrd="0" presId="urn:microsoft.com/office/officeart/2005/8/layout/list1"/>
    <dgm:cxn modelId="{443B3B97-49AB-4AA6-97E6-FE1DD4A10FD2}" srcId="{F7C5AF46-37B6-4E24-9D10-2A650F7B12E1}" destId="{123BCA37-A399-48B5-9138-A9DE4A6CC24B}" srcOrd="1" destOrd="0" parTransId="{A8461351-FA8E-4182-A6FB-0ACAE40F07FF}" sibTransId="{199F5782-E90A-48ED-9578-BC46374D8777}"/>
    <dgm:cxn modelId="{719F8FB0-069D-4C83-9D9F-D3B36B9C3CD5}" srcId="{F7C5AF46-37B6-4E24-9D10-2A650F7B12E1}" destId="{CB6F7616-5BAC-43CB-B92E-FD7CFB2AC19B}" srcOrd="2" destOrd="0" parTransId="{868930A0-F856-4DE8-B9B2-54E0FC7BEB1B}" sibTransId="{8410CC72-DA15-4D4F-9D4E-01E21EB3AEA4}"/>
    <dgm:cxn modelId="{C037CCB4-623D-4C30-BA4E-C14CB8C800D4}" type="presOf" srcId="{CB6F7616-5BAC-43CB-B92E-FD7CFB2AC19B}" destId="{470B5A28-B72C-40B5-BB2A-FF82A14D4313}" srcOrd="1" destOrd="0" presId="urn:microsoft.com/office/officeart/2005/8/layout/list1"/>
    <dgm:cxn modelId="{53A610C6-553C-4D5C-94C8-096C8D988EE9}" type="presOf" srcId="{3CFD89FF-B861-47D6-9A26-05CEE9603334}" destId="{6C7A9B93-57F9-42E2-BDDD-C19ED11AF9E0}" srcOrd="1" destOrd="0" presId="urn:microsoft.com/office/officeart/2005/8/layout/list1"/>
    <dgm:cxn modelId="{653EA49D-4527-4752-900B-53D1CB727EF6}" type="presParOf" srcId="{6FA53B17-9415-4FAC-B7E0-D279DBCDEAF4}" destId="{3BF71E85-A66E-40BC-9950-3E0C61478FA0}" srcOrd="0" destOrd="0" presId="urn:microsoft.com/office/officeart/2005/8/layout/list1"/>
    <dgm:cxn modelId="{CCF9BF64-40DA-4A20-ABB0-B34CB3B85B78}" type="presParOf" srcId="{3BF71E85-A66E-40BC-9950-3E0C61478FA0}" destId="{6B29BE93-E677-4653-9DF8-B13FD5E5D8B5}" srcOrd="0" destOrd="0" presId="urn:microsoft.com/office/officeart/2005/8/layout/list1"/>
    <dgm:cxn modelId="{67326980-945C-4099-AD75-71B633C7BD14}" type="presParOf" srcId="{3BF71E85-A66E-40BC-9950-3E0C61478FA0}" destId="{6C7A9B93-57F9-42E2-BDDD-C19ED11AF9E0}" srcOrd="1" destOrd="0" presId="urn:microsoft.com/office/officeart/2005/8/layout/list1"/>
    <dgm:cxn modelId="{A9B85340-C646-4770-B96D-28E97C2C7F8F}" type="presParOf" srcId="{6FA53B17-9415-4FAC-B7E0-D279DBCDEAF4}" destId="{A03BF2BA-3E62-4860-9F7D-FD2FC26DB6A4}" srcOrd="1" destOrd="0" presId="urn:microsoft.com/office/officeart/2005/8/layout/list1"/>
    <dgm:cxn modelId="{ECA0AE20-9E11-4BF4-AA2A-564FE0FA3F74}" type="presParOf" srcId="{6FA53B17-9415-4FAC-B7E0-D279DBCDEAF4}" destId="{3E1F8179-50B9-43C2-8660-07AAE84C8E1E}" srcOrd="2" destOrd="0" presId="urn:microsoft.com/office/officeart/2005/8/layout/list1"/>
    <dgm:cxn modelId="{63A29E0A-1EAA-4DAD-B03F-2A487036E001}" type="presParOf" srcId="{6FA53B17-9415-4FAC-B7E0-D279DBCDEAF4}" destId="{7E98AE9A-FF8A-4C88-B88A-0B2E6B408D36}" srcOrd="3" destOrd="0" presId="urn:microsoft.com/office/officeart/2005/8/layout/list1"/>
    <dgm:cxn modelId="{D4CDF41F-CA9E-4E83-A74E-0DF7EEB8D0BE}" type="presParOf" srcId="{6FA53B17-9415-4FAC-B7E0-D279DBCDEAF4}" destId="{EA2D6AAC-D965-4FF0-8D29-CBC3A8D3800B}" srcOrd="4" destOrd="0" presId="urn:microsoft.com/office/officeart/2005/8/layout/list1"/>
    <dgm:cxn modelId="{323C1B71-055B-4793-B641-D11C574A8A0C}" type="presParOf" srcId="{EA2D6AAC-D965-4FF0-8D29-CBC3A8D3800B}" destId="{9CEBBED5-F3E2-4AD1-AC23-A1EDA25E90B2}" srcOrd="0" destOrd="0" presId="urn:microsoft.com/office/officeart/2005/8/layout/list1"/>
    <dgm:cxn modelId="{10A2B123-DD22-4C40-ADE1-A3E7BFC9C953}" type="presParOf" srcId="{EA2D6AAC-D965-4FF0-8D29-CBC3A8D3800B}" destId="{3EC4D4DD-2EB1-40B9-8596-B45E83616195}" srcOrd="1" destOrd="0" presId="urn:microsoft.com/office/officeart/2005/8/layout/list1"/>
    <dgm:cxn modelId="{68112D96-361B-44B1-BA70-D20843CB3BA3}" type="presParOf" srcId="{6FA53B17-9415-4FAC-B7E0-D279DBCDEAF4}" destId="{7FEAFD0E-73E2-4469-8632-85E94ED6D4E5}" srcOrd="5" destOrd="0" presId="urn:microsoft.com/office/officeart/2005/8/layout/list1"/>
    <dgm:cxn modelId="{8DF1C4A5-EA1D-4328-A62C-22F6BB8C0157}" type="presParOf" srcId="{6FA53B17-9415-4FAC-B7E0-D279DBCDEAF4}" destId="{745E9D7D-A223-4811-AC76-990E80F62E12}" srcOrd="6" destOrd="0" presId="urn:microsoft.com/office/officeart/2005/8/layout/list1"/>
    <dgm:cxn modelId="{12F05EEC-9D55-4A4D-B26E-776650604030}" type="presParOf" srcId="{6FA53B17-9415-4FAC-B7E0-D279DBCDEAF4}" destId="{BBB637C4-21A6-4299-8CDA-CA4C8B50F99C}" srcOrd="7" destOrd="0" presId="urn:microsoft.com/office/officeart/2005/8/layout/list1"/>
    <dgm:cxn modelId="{6DC43305-335B-491D-8C45-26803A5FC2EF}" type="presParOf" srcId="{6FA53B17-9415-4FAC-B7E0-D279DBCDEAF4}" destId="{F3DCABC7-B3DE-4159-BB97-77F54B97D5F2}" srcOrd="8" destOrd="0" presId="urn:microsoft.com/office/officeart/2005/8/layout/list1"/>
    <dgm:cxn modelId="{5CC58287-6DED-48DB-A768-3D34914A0C36}" type="presParOf" srcId="{F3DCABC7-B3DE-4159-BB97-77F54B97D5F2}" destId="{F3312832-B2F9-4C9A-A878-3A8E7A522CDD}" srcOrd="0" destOrd="0" presId="urn:microsoft.com/office/officeart/2005/8/layout/list1"/>
    <dgm:cxn modelId="{3CDABDA9-0B44-4A9F-B50E-BDD4259DBB3E}" type="presParOf" srcId="{F3DCABC7-B3DE-4159-BB97-77F54B97D5F2}" destId="{470B5A28-B72C-40B5-BB2A-FF82A14D4313}" srcOrd="1" destOrd="0" presId="urn:microsoft.com/office/officeart/2005/8/layout/list1"/>
    <dgm:cxn modelId="{E1105DDB-5A03-4963-BE4F-0BA3324FEE49}" type="presParOf" srcId="{6FA53B17-9415-4FAC-B7E0-D279DBCDEAF4}" destId="{842AA7DC-20DA-4155-9A93-1BC628613B20}" srcOrd="9" destOrd="0" presId="urn:microsoft.com/office/officeart/2005/8/layout/list1"/>
    <dgm:cxn modelId="{83E31636-31CA-4F26-BF7A-4D589F6E3FB4}" type="presParOf" srcId="{6FA53B17-9415-4FAC-B7E0-D279DBCDEAF4}" destId="{3AD09CDD-12F0-46DE-9C7B-4027110BB9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F8179-50B9-43C2-8660-07AAE84C8E1E}">
      <dsp:nvSpPr>
        <dsp:cNvPr id="0" name=""/>
        <dsp:cNvSpPr/>
      </dsp:nvSpPr>
      <dsp:spPr>
        <a:xfrm>
          <a:off x="0" y="582604"/>
          <a:ext cx="4572000" cy="4536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C7A9B93-57F9-42E2-BDDD-C19ED11AF9E0}">
      <dsp:nvSpPr>
        <dsp:cNvPr id="0" name=""/>
        <dsp:cNvSpPr/>
      </dsp:nvSpPr>
      <dsp:spPr>
        <a:xfrm>
          <a:off x="228600" y="316924"/>
          <a:ext cx="3200400" cy="53136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itchFamily="18" charset="0"/>
            </a:rPr>
            <a:t>Increase of storage capacities</a:t>
          </a:r>
        </a:p>
      </dsp:txBody>
      <dsp:txXfrm>
        <a:off x="254539" y="342863"/>
        <a:ext cx="3148522" cy="479482"/>
      </dsp:txXfrm>
    </dsp:sp>
    <dsp:sp modelId="{745E9D7D-A223-4811-AC76-990E80F62E12}">
      <dsp:nvSpPr>
        <dsp:cNvPr id="0" name=""/>
        <dsp:cNvSpPr/>
      </dsp:nvSpPr>
      <dsp:spPr>
        <a:xfrm>
          <a:off x="0" y="1399084"/>
          <a:ext cx="4572000" cy="453600"/>
        </a:xfrm>
        <a:prstGeom prst="rect">
          <a:avLst/>
        </a:prstGeom>
        <a:solidFill>
          <a:schemeClr val="lt1">
            <a:alpha val="90000"/>
            <a:hueOff val="0"/>
            <a:satOff val="0"/>
            <a:lumOff val="0"/>
            <a:alphaOff val="0"/>
          </a:schemeClr>
        </a:solidFill>
        <a:ln w="9525" cap="flat" cmpd="sng" algn="ctr">
          <a:solidFill>
            <a:schemeClr val="accent5">
              <a:hueOff val="-4966938"/>
              <a:satOff val="19906"/>
              <a:lumOff val="4314"/>
              <a:alphaOff val="0"/>
            </a:schemeClr>
          </a:solidFill>
          <a:prstDash val="solid"/>
        </a:ln>
        <a:effectLst/>
      </dsp:spPr>
      <dsp:style>
        <a:lnRef idx="1">
          <a:scrgbClr r="0" g="0" b="0"/>
        </a:lnRef>
        <a:fillRef idx="1">
          <a:scrgbClr r="0" g="0" b="0"/>
        </a:fillRef>
        <a:effectRef idx="0">
          <a:scrgbClr r="0" g="0" b="0"/>
        </a:effectRef>
        <a:fontRef idx="minor"/>
      </dsp:style>
    </dsp:sp>
    <dsp:sp modelId="{3EC4D4DD-2EB1-40B9-8596-B45E83616195}">
      <dsp:nvSpPr>
        <dsp:cNvPr id="0" name=""/>
        <dsp:cNvSpPr/>
      </dsp:nvSpPr>
      <dsp:spPr>
        <a:xfrm>
          <a:off x="228600" y="1133404"/>
          <a:ext cx="3200400" cy="531360"/>
        </a:xfrm>
        <a:prstGeom prst="roundRect">
          <a:avLst/>
        </a:prstGeom>
        <a:gradFill rotWithShape="0">
          <a:gsLst>
            <a:gs pos="0">
              <a:schemeClr val="accent5">
                <a:hueOff val="-4966938"/>
                <a:satOff val="19906"/>
                <a:lumOff val="4314"/>
                <a:alphaOff val="0"/>
                <a:tint val="50000"/>
                <a:satMod val="300000"/>
              </a:schemeClr>
            </a:gs>
            <a:gs pos="35000">
              <a:schemeClr val="accent5">
                <a:hueOff val="-4966938"/>
                <a:satOff val="19906"/>
                <a:lumOff val="4314"/>
                <a:alphaOff val="0"/>
                <a:tint val="37000"/>
                <a:satMod val="300000"/>
              </a:schemeClr>
            </a:gs>
            <a:gs pos="100000">
              <a:schemeClr val="accent5">
                <a:hueOff val="-4966938"/>
                <a:satOff val="19906"/>
                <a:lumOff val="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itchFamily="18" charset="0"/>
            </a:rPr>
            <a:t>Increase of processing power</a:t>
          </a:r>
        </a:p>
      </dsp:txBody>
      <dsp:txXfrm>
        <a:off x="254539" y="1159343"/>
        <a:ext cx="3148522" cy="479482"/>
      </dsp:txXfrm>
    </dsp:sp>
    <dsp:sp modelId="{3AD09CDD-12F0-46DE-9C7B-4027110BB9DF}">
      <dsp:nvSpPr>
        <dsp:cNvPr id="0" name=""/>
        <dsp:cNvSpPr/>
      </dsp:nvSpPr>
      <dsp:spPr>
        <a:xfrm>
          <a:off x="0" y="2215564"/>
          <a:ext cx="4572000" cy="453600"/>
        </a:xfrm>
        <a:prstGeom prst="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sp>
    <dsp:sp modelId="{470B5A28-B72C-40B5-BB2A-FF82A14D4313}">
      <dsp:nvSpPr>
        <dsp:cNvPr id="0" name=""/>
        <dsp:cNvSpPr/>
      </dsp:nvSpPr>
      <dsp:spPr>
        <a:xfrm>
          <a:off x="228600" y="1949884"/>
          <a:ext cx="3200400" cy="531360"/>
        </a:xfrm>
        <a:prstGeom prst="round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mbria" pitchFamily="18" charset="0"/>
            </a:rPr>
            <a:t>Availability of data</a:t>
          </a:r>
        </a:p>
      </dsp:txBody>
      <dsp:txXfrm>
        <a:off x="254539" y="1975823"/>
        <a:ext cx="314852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180592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24240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51299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2057400" y="435610"/>
            <a:ext cx="4493895" cy="845185"/>
          </a:xfrm>
          <a:prstGeom prst="rect">
            <a:avLst/>
          </a:prstGeom>
          <a:noFill/>
          <a:ln w="0" cmpd="sng">
            <a:noFill/>
            <a:prstDash val="solid"/>
          </a:ln>
        </p:spPr>
        <p:txBody>
          <a:bodyPr vert="horz" lIns="0" tIns="85725" rIns="0" bIns="0" anchor="t"/>
          <a:lstStyle>
            <a:lvl1pPr marL="0" marR="0" indent="0" algn="l">
              <a:lnSpc>
                <a:spcPts val="4500"/>
              </a:lnSpc>
              <a:spcAft>
                <a:spcPts val="0"/>
              </a:spcAft>
              <a:defRPr/>
            </a:lvl1pPr>
          </a:lstStyle>
          <a:p>
            <a:pPr marL="0" marR="0" indent="0" algn="l">
              <a:lnSpc>
                <a:spcPts val="6000"/>
              </a:lnSpc>
              <a:spcAft>
                <a:spcPts val="0"/>
              </a:spcAft>
            </a:pPr>
            <a:r>
              <a:rPr lang="en-US" sz="4088" spc="-131">
                <a:solidFill>
                  <a:srgbClr val="70C9E4"/>
                </a:solidFill>
                <a:latin typeface="Calibri" panose="02020603050405020304" pitchFamily="2"/>
              </a:rPr>
              <a:t>DATA is the NEW OIL! </a:t>
            </a:r>
          </a:p>
        </p:txBody>
      </p:sp>
      <p:sp>
        <p:nvSpPr>
          <p:cNvPr id="5" name="Text Placeholder 4"/>
          <p:cNvSpPr>
            <a:spLocks noGrp="1"/>
          </p:cNvSpPr>
          <p:nvPr>
            <p:ph type="body" idx="10"/>
          </p:nvPr>
        </p:nvSpPr>
        <p:spPr>
          <a:xfrm>
            <a:off x="775811" y="5110481"/>
            <a:ext cx="7751445" cy="713105"/>
          </a:xfrm>
          <a:prstGeom prst="rect">
            <a:avLst/>
          </a:prstGeom>
          <a:noFill/>
          <a:ln w="0" cmpd="sng">
            <a:noFill/>
            <a:prstDash val="solid"/>
          </a:ln>
        </p:spPr>
        <p:txBody>
          <a:bodyPr vert="horz" lIns="0" tIns="81915" rIns="0" bIns="0" anchor="t"/>
          <a:lstStyle>
            <a:lvl1pPr marL="0" marR="0" indent="0" algn="l">
              <a:lnSpc>
                <a:spcPts val="3675"/>
              </a:lnSpc>
              <a:spcAft>
                <a:spcPts val="23"/>
              </a:spcAft>
              <a:defRPr/>
            </a:lvl1pPr>
          </a:lstStyle>
          <a:p>
            <a:pPr marL="0" marR="0" indent="0" algn="l">
              <a:lnSpc>
                <a:spcPts val="4900"/>
              </a:lnSpc>
              <a:spcAft>
                <a:spcPts val="30"/>
              </a:spcAft>
            </a:pPr>
            <a:r>
              <a:rPr lang="en-US" sz="3675" spc="-116">
                <a:solidFill>
                  <a:srgbClr val="FFFFFF"/>
                </a:solidFill>
                <a:latin typeface="Calibri" panose="02020603050405020304" pitchFamily="2"/>
              </a:rPr>
              <a:t>But do you have the capacity to refine it? </a:t>
            </a:r>
          </a:p>
        </p:txBody>
      </p:sp>
      <p:sp>
        <p:nvSpPr>
          <p:cNvPr id="6" name="Text Placeholder 5"/>
          <p:cNvSpPr>
            <a:spLocks noGrp="1"/>
          </p:cNvSpPr>
          <p:nvPr>
            <p:ph type="body" idx="10"/>
          </p:nvPr>
        </p:nvSpPr>
        <p:spPr>
          <a:xfrm>
            <a:off x="3789998" y="6411596"/>
            <a:ext cx="1570196" cy="217805"/>
          </a:xfrm>
          <a:prstGeom prst="rect">
            <a:avLst/>
          </a:prstGeom>
          <a:noFill/>
          <a:ln w="0" cmpd="sng">
            <a:noFill/>
            <a:prstDash val="solid"/>
          </a:ln>
        </p:spPr>
        <p:txBody>
          <a:bodyPr vert="horz" lIns="0" tIns="37465" rIns="0" bIns="0" anchor="t"/>
          <a:lstStyle>
            <a:lvl1pPr marL="0" marR="0" indent="0" algn="ctr">
              <a:lnSpc>
                <a:spcPts val="975"/>
              </a:lnSpc>
              <a:spcAft>
                <a:spcPts val="71"/>
              </a:spcAft>
              <a:defRPr/>
            </a:lvl1pPr>
          </a:lstStyle>
          <a:p>
            <a:pPr marL="0" marR="0" indent="0" algn="ctr">
              <a:lnSpc>
                <a:spcPts val="1300"/>
              </a:lnSpc>
              <a:spcAft>
                <a:spcPts val="95"/>
              </a:spcAft>
            </a:pPr>
            <a:r>
              <a:rPr lang="en-US" sz="1050" spc="-83">
                <a:solidFill>
                  <a:srgbClr val="888888"/>
                </a:solidFill>
                <a:latin typeface="Calibri" panose="02020603050405020304" pitchFamily="2"/>
              </a:rPr>
              <a:t>AAdamov, CeDAR, ADA University </a:t>
            </a:r>
          </a:p>
        </p:txBody>
      </p:sp>
    </p:spTree>
    <p:extLst>
      <p:ext uri="{BB962C8B-B14F-4D97-AF65-F5344CB8AC3E}">
        <p14:creationId xmlns:p14="http://schemas.microsoft.com/office/powerpoint/2010/main" val="4025673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Rectangle"/>
          <p:cNvSpPr/>
          <p:nvPr/>
        </p:nvSpPr>
        <p:spPr>
          <a:xfrm>
            <a:off x="-85544" y="-71534"/>
            <a:ext cx="9315088" cy="7001068"/>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640224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60047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393025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51615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16623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252986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1746764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303655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5F2482-B3CA-4077-88B9-7604A8EA8274}" type="datetimeFigureOut">
              <a:rPr lang="en-US" smtClean="0"/>
              <a:pPr/>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69549-B500-4247-BB9E-C7792C6C0E9E}" type="slidenum">
              <a:rPr lang="en-US" smtClean="0"/>
              <a:pPr/>
              <a:t>‹#›</a:t>
            </a:fld>
            <a:endParaRPr lang="en-US"/>
          </a:p>
        </p:txBody>
      </p:sp>
    </p:spTree>
    <p:extLst>
      <p:ext uri="{BB962C8B-B14F-4D97-AF65-F5344CB8AC3E}">
        <p14:creationId xmlns:p14="http://schemas.microsoft.com/office/powerpoint/2010/main" val="38064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F2482-B3CA-4077-88B9-7604A8EA8274}" type="datetimeFigureOut">
              <a:rPr lang="en-US" smtClean="0"/>
              <a:pPr/>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69549-B500-4247-BB9E-C7792C6C0E9E}" type="slidenum">
              <a:rPr lang="en-US" smtClean="0"/>
              <a:pPr/>
              <a:t>‹#›</a:t>
            </a:fld>
            <a:endParaRPr lang="en-US"/>
          </a:p>
        </p:txBody>
      </p:sp>
    </p:spTree>
    <p:extLst>
      <p:ext uri="{BB962C8B-B14F-4D97-AF65-F5344CB8AC3E}">
        <p14:creationId xmlns:p14="http://schemas.microsoft.com/office/powerpoint/2010/main" val="683589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1" cy="4495800"/>
          </a:xfrm>
          <a:prstGeom prst="rect">
            <a:avLst/>
          </a:prstGeom>
        </p:spPr>
      </p:pic>
      <p:sp>
        <p:nvSpPr>
          <p:cNvPr id="6" name="Rectangle 5">
            <a:extLst>
              <a:ext uri="{FF2B5EF4-FFF2-40B4-BE49-F238E27FC236}">
                <a16:creationId xmlns:a16="http://schemas.microsoft.com/office/drawing/2014/main" id="{8F142FAA-7A05-46FB-B0F0-1B68B795549D}"/>
              </a:ext>
            </a:extLst>
          </p:cNvPr>
          <p:cNvSpPr/>
          <p:nvPr/>
        </p:nvSpPr>
        <p:spPr>
          <a:xfrm>
            <a:off x="1676400" y="4724400"/>
            <a:ext cx="5943600" cy="190500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400" dirty="0"/>
              <a:t>Dr. Ali Alshdifat</a:t>
            </a:r>
          </a:p>
          <a:p>
            <a:pPr algn="ctr"/>
            <a:r>
              <a:rPr lang="en-GB" sz="2400" dirty="0"/>
              <a:t>Data Science Department </a:t>
            </a:r>
          </a:p>
          <a:p>
            <a:pPr algn="ctr"/>
            <a:r>
              <a:rPr lang="en-GB" sz="2400" dirty="0"/>
              <a:t>2024 – 2025</a:t>
            </a:r>
          </a:p>
          <a:p>
            <a:pPr algn="ctr"/>
            <a:r>
              <a:rPr lang="en-GB" sz="2400" dirty="0"/>
              <a:t>Chapter 1: Big Data</a:t>
            </a:r>
            <a:endParaRPr lang="ar-JO" sz="2400" dirty="0"/>
          </a:p>
        </p:txBody>
      </p:sp>
    </p:spTree>
    <p:extLst>
      <p:ext uri="{BB962C8B-B14F-4D97-AF65-F5344CB8AC3E}">
        <p14:creationId xmlns:p14="http://schemas.microsoft.com/office/powerpoint/2010/main" val="3117165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Data</a:t>
            </a:r>
          </a:p>
        </p:txBody>
      </p:sp>
      <p:sp>
        <p:nvSpPr>
          <p:cNvPr id="3" name="Content Placeholder 2"/>
          <p:cNvSpPr>
            <a:spLocks noGrp="1"/>
          </p:cNvSpPr>
          <p:nvPr>
            <p:ph idx="1"/>
          </p:nvPr>
        </p:nvSpPr>
        <p:spPr>
          <a:xfrm>
            <a:off x="457200" y="1447800"/>
            <a:ext cx="8229600" cy="4678363"/>
          </a:xfrm>
        </p:spPr>
        <p:txBody>
          <a:bodyPr>
            <a:normAutofit/>
          </a:bodyPr>
          <a:lstStyle/>
          <a:p>
            <a:pPr algn="just"/>
            <a:r>
              <a:rPr lang="en-US" sz="2200" dirty="0">
                <a:latin typeface="Times New Roman" pitchFamily="18" charset="0"/>
                <a:cs typeface="Times New Roman" pitchFamily="18" charset="0"/>
              </a:rPr>
              <a:t>Refers to any data that resides in a fixed field within a record or file. </a:t>
            </a:r>
          </a:p>
          <a:p>
            <a:pPr algn="just"/>
            <a:r>
              <a:rPr lang="en-US" sz="2200" dirty="0">
                <a:latin typeface="Times New Roman" pitchFamily="18" charset="0"/>
                <a:cs typeface="Times New Roman" pitchFamily="18" charset="0"/>
              </a:rPr>
              <a:t>Support ACID properties</a:t>
            </a:r>
          </a:p>
          <a:p>
            <a:pPr algn="just"/>
            <a:r>
              <a:rPr lang="en-US" sz="2200" dirty="0">
                <a:latin typeface="Times New Roman" pitchFamily="18" charset="0"/>
                <a:cs typeface="Times New Roman" pitchFamily="18" charset="0"/>
              </a:rPr>
              <a:t>Structured data has the advantage of being easily entered, stored, queried and analyzed.</a:t>
            </a:r>
          </a:p>
          <a:p>
            <a:pPr algn="just"/>
            <a:r>
              <a:rPr lang="en-US" sz="2200" dirty="0">
                <a:latin typeface="Times New Roman" pitchFamily="18" charset="0"/>
                <a:cs typeface="Times New Roman" pitchFamily="18" charset="0"/>
              </a:rPr>
              <a:t>Structured data represent only </a:t>
            </a:r>
            <a:r>
              <a:rPr lang="en-US" sz="2200" b="1" dirty="0">
                <a:latin typeface="Times New Roman" pitchFamily="18" charset="0"/>
                <a:cs typeface="Times New Roman" pitchFamily="18" charset="0"/>
              </a:rPr>
              <a:t>5 to 10% </a:t>
            </a:r>
            <a:r>
              <a:rPr lang="en-US" sz="2200" dirty="0">
                <a:latin typeface="Times New Roman" pitchFamily="18" charset="0"/>
                <a:cs typeface="Times New Roman" pitchFamily="18" charset="0"/>
              </a:rPr>
              <a:t>of all informatics data. </a:t>
            </a:r>
          </a:p>
        </p:txBody>
      </p:sp>
      <p:pic>
        <p:nvPicPr>
          <p:cNvPr id="6" name="Picture 5" descr="Capture.PNG"/>
          <p:cNvPicPr>
            <a:picLocks noChangeAspect="1"/>
          </p:cNvPicPr>
          <p:nvPr/>
        </p:nvPicPr>
        <p:blipFill>
          <a:blip r:embed="rId2"/>
          <a:stretch>
            <a:fillRect/>
          </a:stretch>
        </p:blipFill>
        <p:spPr>
          <a:xfrm>
            <a:off x="2971800" y="3505200"/>
            <a:ext cx="2952940" cy="3147725"/>
          </a:xfrm>
          <a:prstGeom prst="rect">
            <a:avLst/>
          </a:prstGeom>
        </p:spPr>
      </p:pic>
    </p:spTree>
    <p:extLst>
      <p:ext uri="{BB962C8B-B14F-4D97-AF65-F5344CB8AC3E}">
        <p14:creationId xmlns:p14="http://schemas.microsoft.com/office/powerpoint/2010/main" val="12009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Data</a:t>
            </a:r>
          </a:p>
        </p:txBody>
      </p:sp>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Unstructured data is all those things that can't be so readily classified and fit into a neat box.</a:t>
            </a:r>
          </a:p>
          <a:p>
            <a:pPr algn="just"/>
            <a:r>
              <a:rPr lang="en-US" sz="2200" dirty="0">
                <a:latin typeface="Times New Roman" pitchFamily="18" charset="0"/>
                <a:cs typeface="Times New Roman" pitchFamily="18" charset="0"/>
              </a:rPr>
              <a:t>Unstructured data represent around 80% of data.</a:t>
            </a:r>
          </a:p>
          <a:p>
            <a:pPr algn="just"/>
            <a:r>
              <a:rPr lang="en-US" sz="2200" dirty="0">
                <a:latin typeface="Times New Roman" pitchFamily="18" charset="0"/>
                <a:cs typeface="Times New Roman" pitchFamily="18" charset="0"/>
              </a:rPr>
              <a:t>Techniques: Data mining-Association rule, Regression analysis, Text mining, NLP etc.,</a:t>
            </a:r>
          </a:p>
          <a:p>
            <a:endParaRPr lang="en-US" sz="2400" dirty="0">
              <a:latin typeface="Times New Roman" pitchFamily="18" charset="0"/>
              <a:cs typeface="Times New Roman" pitchFamily="18" charset="0"/>
            </a:endParaRPr>
          </a:p>
        </p:txBody>
      </p:sp>
      <p:pic>
        <p:nvPicPr>
          <p:cNvPr id="6" name="Picture 5" descr="Capture1.PNG"/>
          <p:cNvPicPr>
            <a:picLocks noChangeAspect="1"/>
          </p:cNvPicPr>
          <p:nvPr/>
        </p:nvPicPr>
        <p:blipFill>
          <a:blip r:embed="rId2"/>
          <a:stretch>
            <a:fillRect/>
          </a:stretch>
        </p:blipFill>
        <p:spPr>
          <a:xfrm>
            <a:off x="3121592" y="3276600"/>
            <a:ext cx="3079707" cy="3188862"/>
          </a:xfrm>
          <a:prstGeom prst="rect">
            <a:avLst/>
          </a:prstGeom>
        </p:spPr>
      </p:pic>
    </p:spTree>
    <p:extLst>
      <p:ext uri="{BB962C8B-B14F-4D97-AF65-F5344CB8AC3E}">
        <p14:creationId xmlns:p14="http://schemas.microsoft.com/office/powerpoint/2010/main" val="1532412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 Structured Data</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Semi-structured data is a cross between the two. It is a type of structured data, but lacks the strict data model structure. </a:t>
            </a:r>
          </a:p>
          <a:p>
            <a:pPr algn="just"/>
            <a:r>
              <a:rPr lang="en-US" sz="2400" dirty="0">
                <a:latin typeface="Times New Roman" pitchFamily="18" charset="0"/>
                <a:cs typeface="Times New Roman" pitchFamily="18" charset="0"/>
              </a:rPr>
              <a:t>Semi-structured data is information that doesn’t reside in a relational database but that does have some organizational properties that make it easier to analyze. </a:t>
            </a:r>
          </a:p>
        </p:txBody>
      </p:sp>
      <p:pic>
        <p:nvPicPr>
          <p:cNvPr id="5" name="Picture 4" descr="Capture2.PNG"/>
          <p:cNvPicPr>
            <a:picLocks noChangeAspect="1"/>
          </p:cNvPicPr>
          <p:nvPr/>
        </p:nvPicPr>
        <p:blipFill>
          <a:blip r:embed="rId2"/>
          <a:stretch>
            <a:fillRect/>
          </a:stretch>
        </p:blipFill>
        <p:spPr>
          <a:xfrm>
            <a:off x="3200400" y="3581400"/>
            <a:ext cx="3693873" cy="2881076"/>
          </a:xfrm>
          <a:prstGeom prst="rect">
            <a:avLst/>
          </a:prstGeom>
        </p:spPr>
      </p:pic>
    </p:spTree>
    <p:extLst>
      <p:ext uri="{BB962C8B-B14F-4D97-AF65-F5344CB8AC3E}">
        <p14:creationId xmlns:p14="http://schemas.microsoft.com/office/powerpoint/2010/main" val="220103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of Data</a:t>
            </a:r>
          </a:p>
        </p:txBody>
      </p:sp>
      <p:sp>
        <p:nvSpPr>
          <p:cNvPr id="3" name="Content Placeholder 2"/>
          <p:cNvSpPr>
            <a:spLocks noGrp="1"/>
          </p:cNvSpPr>
          <p:nvPr>
            <p:ph idx="1"/>
          </p:nvPr>
        </p:nvSpPr>
        <p:spPr/>
        <p:txBody>
          <a:bodyPr>
            <a:normAutofit/>
          </a:bodyPr>
          <a:lstStyle/>
          <a:p>
            <a:pPr algn="just"/>
            <a:r>
              <a:rPr lang="en-US" sz="2400" b="1" dirty="0"/>
              <a:t>Composition</a:t>
            </a:r>
            <a:r>
              <a:rPr lang="en-US" sz="2400" dirty="0"/>
              <a:t> - What is the Structure, type and Nature of data?</a:t>
            </a:r>
          </a:p>
          <a:p>
            <a:pPr algn="just"/>
            <a:r>
              <a:rPr lang="en-US" sz="2400" b="1" dirty="0"/>
              <a:t>Condition</a:t>
            </a:r>
            <a:r>
              <a:rPr lang="en-US" sz="2400" dirty="0"/>
              <a:t> - Can the data be used as it is or it needs to be cleansed?</a:t>
            </a:r>
          </a:p>
          <a:p>
            <a:pPr algn="just"/>
            <a:r>
              <a:rPr lang="en-US" sz="2400" b="1" dirty="0"/>
              <a:t>Context</a:t>
            </a:r>
            <a:r>
              <a:rPr lang="en-US" sz="2400" dirty="0"/>
              <a:t> - Where this data is generated? Why? How sensitive this data? What are the events associated with this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a:xfrm>
            <a:off x="457200" y="1600201"/>
            <a:ext cx="8229600" cy="4191000"/>
          </a:xfrm>
        </p:spPr>
        <p:txBody>
          <a:bodyPr>
            <a:noAutofit/>
          </a:bodyPr>
          <a:lstStyle/>
          <a:p>
            <a:pPr algn="just"/>
            <a:r>
              <a:rPr lang="en-US" sz="2400" dirty="0">
                <a:latin typeface="Times New Roman" pitchFamily="18" charset="0"/>
                <a:cs typeface="Times New Roman" pitchFamily="18" charset="0"/>
              </a:rPr>
              <a:t>Collection of data sets so large and </a:t>
            </a:r>
            <a:r>
              <a:rPr lang="en-US" sz="2400" b="1" dirty="0">
                <a:latin typeface="Times New Roman" pitchFamily="18" charset="0"/>
                <a:cs typeface="Times New Roman" pitchFamily="18" charset="0"/>
              </a:rPr>
              <a:t>complex </a:t>
            </a:r>
            <a:r>
              <a:rPr lang="en-US" sz="2400" dirty="0">
                <a:latin typeface="Times New Roman" pitchFamily="18" charset="0"/>
                <a:cs typeface="Times New Roman" pitchFamily="18" charset="0"/>
              </a:rPr>
              <a:t>that it becomes </a:t>
            </a:r>
            <a:r>
              <a:rPr lang="en-US" sz="2400" b="1" dirty="0">
                <a:latin typeface="Times New Roman" pitchFamily="18" charset="0"/>
                <a:cs typeface="Times New Roman" pitchFamily="18" charset="0"/>
              </a:rPr>
              <a:t>difficult to process </a:t>
            </a:r>
            <a:r>
              <a:rPr lang="en-US" sz="2400" dirty="0">
                <a:latin typeface="Times New Roman" pitchFamily="18" charset="0"/>
                <a:cs typeface="Times New Roman" pitchFamily="18" charset="0"/>
              </a:rPr>
              <a:t>using on-hand database management tools or traditional data processing applications.</a:t>
            </a:r>
          </a:p>
          <a:p>
            <a:endParaRPr lang="en-US" sz="2400" dirty="0">
              <a:latin typeface="Times New Roman" pitchFamily="18" charset="0"/>
              <a:cs typeface="Times New Roman" pitchFamily="18" charset="0"/>
            </a:endParaRPr>
          </a:p>
          <a:p>
            <a:endParaRPr lang="en-US" sz="2400" dirty="0"/>
          </a:p>
          <a:p>
            <a:endParaRPr lang="en-US" sz="2400" dirty="0"/>
          </a:p>
        </p:txBody>
      </p:sp>
      <p:pic>
        <p:nvPicPr>
          <p:cNvPr id="4" name="Picture 3" descr="3132_BigData_SourceOfBigData.jpg"/>
          <p:cNvPicPr>
            <a:picLocks noChangeAspect="1"/>
          </p:cNvPicPr>
          <p:nvPr/>
        </p:nvPicPr>
        <p:blipFill>
          <a:blip r:embed="rId2"/>
          <a:stretch>
            <a:fillRect/>
          </a:stretch>
        </p:blipFill>
        <p:spPr>
          <a:xfrm>
            <a:off x="2667000" y="2667000"/>
            <a:ext cx="4191000" cy="3837214"/>
          </a:xfrm>
          <a:prstGeom prst="rect">
            <a:avLst/>
          </a:prstGeom>
        </p:spPr>
      </p:pic>
    </p:spTree>
    <p:extLst>
      <p:ext uri="{BB962C8B-B14F-4D97-AF65-F5344CB8AC3E}">
        <p14:creationId xmlns:p14="http://schemas.microsoft.com/office/powerpoint/2010/main" val="736919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 Cont..</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The data is too big, moves too fast, or doesn’t fit the structures of your database architectures </a:t>
            </a:r>
          </a:p>
          <a:p>
            <a:pPr lvl="0" algn="just"/>
            <a:r>
              <a:rPr lang="en-US" sz="2400" dirty="0">
                <a:latin typeface="Times New Roman" pitchFamily="18" charset="0"/>
                <a:cs typeface="Times New Roman" pitchFamily="18" charset="0"/>
              </a:rPr>
              <a:t>The scale, diversity, and complexity of the data require new architecture, techniques, algorithms, and analytics to manage it and extract value and hidden knowledge from it </a:t>
            </a:r>
          </a:p>
          <a:p>
            <a:pPr lvl="0" algn="just"/>
            <a:r>
              <a:rPr lang="en-US" sz="2400" dirty="0">
                <a:latin typeface="Times New Roman" pitchFamily="18" charset="0"/>
                <a:cs typeface="Times New Roman" pitchFamily="18" charset="0"/>
              </a:rPr>
              <a:t>Big data is the realization of greater business intelligence by storing, processing, and analyzing data that was previously ignored due to the limitations of traditional data management technologies. </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r>
              <a:rPr lang="en-US" dirty="0"/>
              <a:t>Why Big Data? &amp; what makes Big Data?</a:t>
            </a:r>
            <a:br>
              <a:rPr lang="en-US" dirty="0"/>
            </a:br>
            <a:endParaRPr lang="en-US" dirty="0"/>
          </a:p>
        </p:txBody>
      </p:sp>
      <p:sp>
        <p:nvSpPr>
          <p:cNvPr id="3" name="Content Placeholder 2"/>
          <p:cNvSpPr>
            <a:spLocks noGrp="1"/>
          </p:cNvSpPr>
          <p:nvPr>
            <p:ph idx="1"/>
          </p:nvPr>
        </p:nvSpPr>
        <p:spPr>
          <a:xfrm>
            <a:off x="457200" y="1905000"/>
            <a:ext cx="8229600" cy="4525963"/>
          </a:xfrm>
        </p:spPr>
        <p:txBody>
          <a:bodyPr>
            <a:normAutofit lnSpcReduction="10000"/>
          </a:bodyPr>
          <a:lstStyle/>
          <a:p>
            <a:pPr lvl="0" algn="just"/>
            <a:r>
              <a:rPr lang="en-US" sz="2400" dirty="0">
                <a:latin typeface="Times New Roman" pitchFamily="18" charset="0"/>
                <a:cs typeface="Times New Roman" pitchFamily="18" charset="0"/>
              </a:rPr>
              <a:t>Key enablers for the growth of “Big Data” are</a:t>
            </a: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Every day we create 2.5 quintillion bytes of data.</a:t>
            </a:r>
          </a:p>
          <a:p>
            <a:pPr algn="just"/>
            <a:r>
              <a:rPr lang="en-US" sz="2400" dirty="0">
                <a:latin typeface="Times New Roman" pitchFamily="18" charset="0"/>
                <a:cs typeface="Times New Roman" pitchFamily="18" charset="0"/>
              </a:rPr>
              <a:t>90% of the data in the world today has been created in the last two years.</a:t>
            </a:r>
          </a:p>
        </p:txBody>
      </p:sp>
      <p:graphicFrame>
        <p:nvGraphicFramePr>
          <p:cNvPr id="5" name="Diagram 4"/>
          <p:cNvGraphicFramePr/>
          <p:nvPr>
            <p:extLst>
              <p:ext uri="{D42A27DB-BD31-4B8C-83A1-F6EECF244321}">
                <p14:modId xmlns:p14="http://schemas.microsoft.com/office/powerpoint/2010/main" val="3906046655"/>
              </p:ext>
            </p:extLst>
          </p:nvPr>
        </p:nvGraphicFramePr>
        <p:xfrm>
          <a:off x="2438400" y="2209800"/>
          <a:ext cx="4572000" cy="298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90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data come from?</a:t>
            </a:r>
          </a:p>
        </p:txBody>
      </p:sp>
      <p:sp>
        <p:nvSpPr>
          <p:cNvPr id="3" name="Content Placeholder 2"/>
          <p:cNvSpPr>
            <a:spLocks noGrp="1"/>
          </p:cNvSpPr>
          <p:nvPr>
            <p:ph idx="1"/>
          </p:nvPr>
        </p:nvSpPr>
        <p:spPr/>
        <p:txBody>
          <a:bodyPr>
            <a:normAutofit/>
          </a:bodyPr>
          <a:lstStyle/>
          <a:p>
            <a:pPr marL="0" lvl="0" indent="0">
              <a:buNone/>
            </a:pPr>
            <a:r>
              <a:rPr lang="en-US" sz="2600" dirty="0">
                <a:latin typeface="Times New Roman" pitchFamily="18" charset="0"/>
                <a:cs typeface="Times New Roman" pitchFamily="18" charset="0"/>
              </a:rPr>
              <a:t>Data come from many quarters. </a:t>
            </a:r>
          </a:p>
          <a:p>
            <a:pPr lvl="0">
              <a:buFont typeface="Wingdings" pitchFamily="2" charset="2"/>
              <a:buChar char="Ø"/>
            </a:pPr>
            <a:r>
              <a:rPr lang="en-US" sz="2600" b="1" dirty="0">
                <a:latin typeface="Times New Roman" pitchFamily="18" charset="0"/>
                <a:cs typeface="Times New Roman" pitchFamily="18" charset="0"/>
              </a:rPr>
              <a:t>Science </a:t>
            </a:r>
            <a:r>
              <a:rPr lang="en-US" sz="2600" dirty="0">
                <a:latin typeface="Times New Roman" pitchFamily="18" charset="0"/>
                <a:cs typeface="Times New Roman" pitchFamily="18" charset="0"/>
              </a:rPr>
              <a:t>– Medical imaging, Sensor data, Genome sequencing, Weather data, Satellite feeds </a:t>
            </a:r>
          </a:p>
          <a:p>
            <a:pPr lvl="0">
              <a:buFont typeface="Wingdings" pitchFamily="2" charset="2"/>
              <a:buChar char="Ø"/>
            </a:pPr>
            <a:r>
              <a:rPr lang="en-US" sz="2600" b="1" dirty="0">
                <a:latin typeface="Times New Roman" pitchFamily="18" charset="0"/>
                <a:cs typeface="Times New Roman" pitchFamily="18" charset="0"/>
              </a:rPr>
              <a:t>Industry</a:t>
            </a:r>
            <a:r>
              <a:rPr lang="en-US" sz="2600" dirty="0">
                <a:latin typeface="Times New Roman" pitchFamily="18" charset="0"/>
                <a:cs typeface="Times New Roman" pitchFamily="18" charset="0"/>
              </a:rPr>
              <a:t> -  Financial, Pharmaceutical, Manufacturing, Insurance, Online, retail </a:t>
            </a:r>
          </a:p>
          <a:p>
            <a:pPr lvl="0">
              <a:buFont typeface="Wingdings" pitchFamily="2" charset="2"/>
              <a:buChar char="Ø"/>
            </a:pPr>
            <a:r>
              <a:rPr lang="en-US" sz="2600" b="1" dirty="0">
                <a:latin typeface="Times New Roman" pitchFamily="18" charset="0"/>
                <a:cs typeface="Times New Roman" pitchFamily="18" charset="0"/>
              </a:rPr>
              <a:t>Legacy – </a:t>
            </a:r>
            <a:r>
              <a:rPr lang="en-US" sz="2600" dirty="0">
                <a:latin typeface="Times New Roman" pitchFamily="18" charset="0"/>
                <a:cs typeface="Times New Roman" pitchFamily="18" charset="0"/>
              </a:rPr>
              <a:t>Sales data, customer behavior, product databases, accounting data etc., </a:t>
            </a:r>
          </a:p>
          <a:p>
            <a:pPr>
              <a:buFont typeface="Wingdings" pitchFamily="2" charset="2"/>
              <a:buChar char="Ø"/>
            </a:pPr>
            <a:r>
              <a:rPr lang="en-US" sz="2600" b="1" dirty="0">
                <a:latin typeface="Times New Roman" pitchFamily="18" charset="0"/>
                <a:cs typeface="Times New Roman" pitchFamily="18" charset="0"/>
              </a:rPr>
              <a:t>System data – </a:t>
            </a:r>
            <a:r>
              <a:rPr lang="en-US" sz="2600" dirty="0">
                <a:latin typeface="Times New Roman" pitchFamily="18" charset="0"/>
                <a:cs typeface="Times New Roman" pitchFamily="18" charset="0"/>
              </a:rPr>
              <a:t>Log files, status feeds, activity stream, network </a:t>
            </a:r>
            <a:r>
              <a:rPr lang="en-US" sz="2600">
                <a:latin typeface="Times New Roman" pitchFamily="18" charset="0"/>
                <a:cs typeface="Times New Roman" pitchFamily="18" charset="0"/>
              </a:rPr>
              <a:t>messages, spam </a:t>
            </a:r>
            <a:r>
              <a:rPr lang="en-US" sz="2600" dirty="0">
                <a:latin typeface="Times New Roman" pitchFamily="18" charset="0"/>
                <a:cs typeface="Times New Roman" pitchFamily="18" charset="0"/>
              </a:rPr>
              <a:t>filters.</a:t>
            </a:r>
          </a:p>
          <a:p>
            <a:endParaRPr lang="en-US" dirty="0"/>
          </a:p>
        </p:txBody>
      </p:sp>
    </p:spTree>
    <p:extLst>
      <p:ext uri="{BB962C8B-B14F-4D97-AF65-F5344CB8AC3E}">
        <p14:creationId xmlns:p14="http://schemas.microsoft.com/office/powerpoint/2010/main" val="83259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Where does data come from? Cont..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6" y="1676400"/>
            <a:ext cx="9143999"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22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Characteristics Of 'Big Data'</a:t>
            </a: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5V’s - Volume, Velocity, Variety, Veracity &amp; Variability</a:t>
            </a:r>
          </a:p>
        </p:txBody>
      </p:sp>
      <p:pic>
        <p:nvPicPr>
          <p:cNvPr id="5" name="Picture 4" descr="images (29).jpeg"/>
          <p:cNvPicPr>
            <a:picLocks noChangeAspect="1"/>
          </p:cNvPicPr>
          <p:nvPr/>
        </p:nvPicPr>
        <p:blipFill>
          <a:blip r:embed="rId2"/>
          <a:stretch>
            <a:fillRect/>
          </a:stretch>
        </p:blipFill>
        <p:spPr>
          <a:xfrm>
            <a:off x="2667000" y="2514600"/>
            <a:ext cx="5287178" cy="3962400"/>
          </a:xfrm>
          <a:prstGeom prst="rect">
            <a:avLst/>
          </a:prstGeom>
        </p:spPr>
      </p:pic>
    </p:spTree>
    <p:extLst>
      <p:ext uri="{BB962C8B-B14F-4D97-AF65-F5344CB8AC3E}">
        <p14:creationId xmlns:p14="http://schemas.microsoft.com/office/powerpoint/2010/main" val="429211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65698" y="827473"/>
            <a:ext cx="9309711" cy="757254"/>
          </a:xfrm>
          <a:prstGeom prst="rect">
            <a:avLst/>
          </a:prstGeom>
          <a:solidFill>
            <a:srgbClr val="E15B9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1" name="Rectangle"/>
          <p:cNvSpPr/>
          <p:nvPr/>
        </p:nvSpPr>
        <p:spPr>
          <a:xfrm>
            <a:off x="-116" y="1583948"/>
            <a:ext cx="9244129" cy="138308"/>
          </a:xfrm>
          <a:prstGeom prst="rect">
            <a:avLst/>
          </a:prstGeom>
          <a:solidFill>
            <a:srgbClr val="F1B3C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2" name="Rectangle"/>
          <p:cNvSpPr/>
          <p:nvPr/>
        </p:nvSpPr>
        <p:spPr>
          <a:xfrm>
            <a:off x="-116" y="5753253"/>
            <a:ext cx="9244129" cy="260001"/>
          </a:xfrm>
          <a:prstGeom prst="rect">
            <a:avLst/>
          </a:prstGeom>
          <a:solidFill>
            <a:srgbClr val="95979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25" name="TextBox 24"/>
          <p:cNvSpPr txBox="1"/>
          <p:nvPr/>
        </p:nvSpPr>
        <p:spPr>
          <a:xfrm>
            <a:off x="301624" y="1060011"/>
            <a:ext cx="3962805" cy="403957"/>
          </a:xfrm>
          <a:prstGeom prst="rect">
            <a:avLst/>
          </a:prstGeom>
          <a:noFill/>
        </p:spPr>
        <p:txBody>
          <a:bodyPr wrap="square" rtlCol="0">
            <a:spAutoFit/>
          </a:bodyPr>
          <a:lstStyle/>
          <a:p>
            <a:pPr algn="ctr"/>
            <a:r>
              <a:rPr lang="en-US" sz="2025" dirty="0">
                <a:solidFill>
                  <a:srgbClr val="002060"/>
                </a:solidFill>
              </a:rPr>
              <a:t>INDUSTRIAL REVOLUTIONS</a:t>
            </a:r>
          </a:p>
        </p:txBody>
      </p:sp>
      <p:pic>
        <p:nvPicPr>
          <p:cNvPr id="3" name="Picture 2" descr="Diagram&#10;&#10;Description automatically generated">
            <a:extLst>
              <a:ext uri="{FF2B5EF4-FFF2-40B4-BE49-F238E27FC236}">
                <a16:creationId xmlns:a16="http://schemas.microsoft.com/office/drawing/2014/main" id="{8C3122DF-829B-4410-9411-8F3EDA412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7" y="1899944"/>
            <a:ext cx="7985913" cy="3628037"/>
          </a:xfrm>
          <a:prstGeom prst="rect">
            <a:avLst/>
          </a:prstGeom>
        </p:spPr>
      </p:pic>
    </p:spTree>
    <p:extLst>
      <p:ext uri="{BB962C8B-B14F-4D97-AF65-F5344CB8AC3E}">
        <p14:creationId xmlns:p14="http://schemas.microsoft.com/office/powerpoint/2010/main" val="323166568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B1F4-3712-4B5B-B2B9-0DB2B739C01A}"/>
              </a:ext>
            </a:extLst>
          </p:cNvPr>
          <p:cNvSpPr>
            <a:spLocks noGrp="1"/>
          </p:cNvSpPr>
          <p:nvPr>
            <p:ph type="title"/>
          </p:nvPr>
        </p:nvSpPr>
        <p:spPr/>
        <p:txBody>
          <a:bodyPr/>
          <a:lstStyle/>
          <a:p>
            <a:r>
              <a:rPr lang="en-GB" dirty="0"/>
              <a:t>7V’s</a:t>
            </a:r>
            <a:endParaRPr lang="ar-JO" dirty="0"/>
          </a:p>
        </p:txBody>
      </p:sp>
      <p:pic>
        <p:nvPicPr>
          <p:cNvPr id="7" name="Content Placeholder 6" descr="A diagram of a big data&#10;&#10;Description automatically generated">
            <a:extLst>
              <a:ext uri="{FF2B5EF4-FFF2-40B4-BE49-F238E27FC236}">
                <a16:creationId xmlns:a16="http://schemas.microsoft.com/office/drawing/2014/main" id="{8EDA8384-F18B-4F29-917B-A63F60638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94070"/>
            <a:ext cx="7924800" cy="4853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8019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More data = more storage space</a:t>
            </a:r>
          </a:p>
          <a:p>
            <a:r>
              <a:rPr lang="en-US" sz="2400" dirty="0">
                <a:latin typeface="Times New Roman" pitchFamily="18" charset="0"/>
                <a:cs typeface="Times New Roman" pitchFamily="18" charset="0"/>
              </a:rPr>
              <a:t> Data coming faster</a:t>
            </a:r>
          </a:p>
          <a:p>
            <a:r>
              <a:rPr lang="en-US" sz="2400" dirty="0">
                <a:latin typeface="Times New Roman" pitchFamily="18" charset="0"/>
                <a:cs typeface="Times New Roman" pitchFamily="18" charset="0"/>
              </a:rPr>
              <a:t> Needs to handle various data structure</a:t>
            </a:r>
          </a:p>
          <a:p>
            <a:r>
              <a:rPr lang="en-US" sz="2400" dirty="0">
                <a:latin typeface="Times New Roman" pitchFamily="18" charset="0"/>
                <a:cs typeface="Times New Roman" pitchFamily="18" charset="0"/>
              </a:rPr>
              <a:t>Agile business requirement</a:t>
            </a:r>
          </a:p>
          <a:p>
            <a:r>
              <a:rPr lang="en-US" sz="2400" dirty="0">
                <a:latin typeface="Times New Roman" pitchFamily="18" charset="0"/>
                <a:cs typeface="Times New Roman" pitchFamily="18" charset="0"/>
              </a:rPr>
              <a:t>Securing big data</a:t>
            </a:r>
          </a:p>
          <a:p>
            <a:r>
              <a:rPr lang="en-US" sz="2400" dirty="0">
                <a:latin typeface="Times New Roman" pitchFamily="18" charset="0"/>
                <a:cs typeface="Times New Roman" pitchFamily="18" charset="0"/>
              </a:rPr>
              <a:t>Data consistency &amp; quality</a:t>
            </a:r>
          </a:p>
          <a:p>
            <a:endParaRPr lang="en-US" dirty="0"/>
          </a:p>
        </p:txBody>
      </p:sp>
    </p:spTree>
    <p:extLst>
      <p:ext uri="{BB962C8B-B14F-4D97-AF65-F5344CB8AC3E}">
        <p14:creationId xmlns:p14="http://schemas.microsoft.com/office/powerpoint/2010/main" val="2022788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importance of Big Data?</a:t>
            </a:r>
          </a:p>
        </p:txBody>
      </p:sp>
      <p:sp>
        <p:nvSpPr>
          <p:cNvPr id="3" name="Content Placeholder 2"/>
          <p:cNvSpPr>
            <a:spLocks noGrp="1"/>
          </p:cNvSpPr>
          <p:nvPr>
            <p:ph idx="1"/>
          </p:nvPr>
        </p:nvSpPr>
        <p:spPr/>
        <p:txBody>
          <a:bodyPr>
            <a:noAutofit/>
          </a:bodyPr>
          <a:lstStyle/>
          <a:p>
            <a:pPr algn="just"/>
            <a:r>
              <a:rPr lang="en-US" sz="2400" dirty="0">
                <a:latin typeface="Times New Roman" pitchFamily="18" charset="0"/>
                <a:cs typeface="Times New Roman" pitchFamily="18" charset="0"/>
              </a:rPr>
              <a:t>The importance of big data is how you utilize the data which you own. Data can be fetched from any source and analyze it to solve that enable us in terms of</a:t>
            </a:r>
          </a:p>
          <a:p>
            <a:pPr marL="0" indent="0" algn="just">
              <a:buNone/>
            </a:pPr>
            <a:r>
              <a:rPr lang="en-US" sz="2400" dirty="0">
                <a:latin typeface="Times New Roman" pitchFamily="18" charset="0"/>
                <a:cs typeface="Times New Roman" pitchFamily="18" charset="0"/>
              </a:rPr>
              <a:t>1) Cost reductions</a:t>
            </a:r>
          </a:p>
          <a:p>
            <a:pPr marL="0" indent="0" algn="just">
              <a:buNone/>
            </a:pPr>
            <a:r>
              <a:rPr lang="en-US" sz="2400" dirty="0">
                <a:latin typeface="Times New Roman" pitchFamily="18" charset="0"/>
                <a:cs typeface="Times New Roman" pitchFamily="18" charset="0"/>
              </a:rPr>
              <a:t>2) Time reductions</a:t>
            </a:r>
          </a:p>
          <a:p>
            <a:pPr marL="0" indent="0" algn="just">
              <a:buNone/>
            </a:pPr>
            <a:r>
              <a:rPr lang="en-US" sz="2400" dirty="0">
                <a:latin typeface="Times New Roman" pitchFamily="18" charset="0"/>
                <a:cs typeface="Times New Roman" pitchFamily="18" charset="0"/>
              </a:rPr>
              <a:t>3) New product development and optimized offerings, and</a:t>
            </a:r>
          </a:p>
          <a:p>
            <a:pPr marL="0" indent="0" algn="just">
              <a:buNone/>
            </a:pPr>
            <a:r>
              <a:rPr lang="en-US" sz="2400" dirty="0">
                <a:latin typeface="Times New Roman" pitchFamily="18" charset="0"/>
                <a:cs typeface="Times New Roman" pitchFamily="18" charset="0"/>
              </a:rPr>
              <a:t>4) Smart decision making.</a:t>
            </a:r>
          </a:p>
          <a:p>
            <a:pPr marL="0" indent="0">
              <a:buNone/>
            </a:pPr>
            <a:endParaRPr lang="en-US" sz="2000" dirty="0"/>
          </a:p>
        </p:txBody>
      </p:sp>
    </p:spTree>
    <p:extLst>
      <p:ext uri="{BB962C8B-B14F-4D97-AF65-F5344CB8AC3E}">
        <p14:creationId xmlns:p14="http://schemas.microsoft.com/office/powerpoint/2010/main" val="2926533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the importance of Big Data? Cont..</a:t>
            </a: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Combination of big data with high-powered analytics, you can have great impact on your business strategy such as:</a:t>
            </a:r>
          </a:p>
          <a:p>
            <a:pPr marL="514350" indent="-514350" algn="just">
              <a:buFont typeface="+mj-lt"/>
              <a:buAutoNum type="arabicParenR"/>
            </a:pPr>
            <a:r>
              <a:rPr lang="en-US" sz="2400" dirty="0">
                <a:latin typeface="Times New Roman" pitchFamily="18" charset="0"/>
                <a:cs typeface="Times New Roman" pitchFamily="18" charset="0"/>
              </a:rPr>
              <a:t>Finding the root cause of failures, issues and defects in real time operations.</a:t>
            </a:r>
          </a:p>
          <a:p>
            <a:pPr marL="514350" indent="-514350" algn="just">
              <a:buFont typeface="+mj-lt"/>
              <a:buAutoNum type="arabicParenR"/>
            </a:pPr>
            <a:r>
              <a:rPr lang="en-US" sz="2400" dirty="0">
                <a:latin typeface="Times New Roman" pitchFamily="18" charset="0"/>
                <a:cs typeface="Times New Roman" pitchFamily="18" charset="0"/>
              </a:rPr>
              <a:t>Generating coupons at the point of sale seeing the customer’s habit of buying goods.</a:t>
            </a:r>
          </a:p>
          <a:p>
            <a:pPr marL="514350" indent="-514350" algn="just">
              <a:buFont typeface="+mj-lt"/>
              <a:buAutoNum type="arabicParenR"/>
            </a:pPr>
            <a:r>
              <a:rPr lang="en-US" sz="2400" dirty="0">
                <a:latin typeface="Times New Roman" pitchFamily="18" charset="0"/>
                <a:cs typeface="Times New Roman" pitchFamily="18" charset="0"/>
              </a:rPr>
              <a:t>Recalculating entire risk portfolios in just minutes.</a:t>
            </a:r>
          </a:p>
          <a:p>
            <a:pPr marL="514350" indent="-514350" algn="just">
              <a:buFont typeface="+mj-lt"/>
              <a:buAutoNum type="arabicParenR"/>
            </a:pPr>
            <a:r>
              <a:rPr lang="en-US" sz="2400" dirty="0">
                <a:latin typeface="Times New Roman" pitchFamily="18" charset="0"/>
                <a:cs typeface="Times New Roman" pitchFamily="18" charset="0"/>
              </a:rPr>
              <a:t>Detecting fraudulent behavior before it affects and risks your organization.</a:t>
            </a:r>
          </a:p>
          <a:p>
            <a:endParaRPr lang="en-US" dirty="0"/>
          </a:p>
        </p:txBody>
      </p:sp>
    </p:spTree>
    <p:extLst>
      <p:ext uri="{BB962C8B-B14F-4D97-AF65-F5344CB8AC3E}">
        <p14:creationId xmlns:p14="http://schemas.microsoft.com/office/powerpoint/2010/main" val="3614956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Who are the ones who use the Big Data Technology?</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Banking</a:t>
            </a:r>
          </a:p>
          <a:p>
            <a:r>
              <a:rPr lang="en-US" sz="2400" dirty="0">
                <a:latin typeface="Times New Roman" pitchFamily="18" charset="0"/>
                <a:cs typeface="Times New Roman" pitchFamily="18" charset="0"/>
              </a:rPr>
              <a:t>Government</a:t>
            </a:r>
          </a:p>
          <a:p>
            <a:r>
              <a:rPr lang="en-US" sz="2400" dirty="0">
                <a:latin typeface="Times New Roman" pitchFamily="18" charset="0"/>
                <a:cs typeface="Times New Roman" pitchFamily="18" charset="0"/>
              </a:rPr>
              <a:t>Education</a:t>
            </a:r>
          </a:p>
          <a:p>
            <a:r>
              <a:rPr lang="en-US" sz="2400" dirty="0">
                <a:latin typeface="Times New Roman" pitchFamily="18" charset="0"/>
                <a:cs typeface="Times New Roman" pitchFamily="18" charset="0"/>
              </a:rPr>
              <a:t>Health Care</a:t>
            </a:r>
          </a:p>
          <a:p>
            <a:r>
              <a:rPr lang="en-US" sz="2400" dirty="0">
                <a:latin typeface="Times New Roman" pitchFamily="18" charset="0"/>
                <a:cs typeface="Times New Roman" pitchFamily="18" charset="0"/>
              </a:rPr>
              <a:t>Manufacturing</a:t>
            </a:r>
          </a:p>
          <a:p>
            <a:r>
              <a:rPr lang="en-US" sz="2400" dirty="0">
                <a:latin typeface="Times New Roman" pitchFamily="18" charset="0"/>
                <a:cs typeface="Times New Roman" pitchFamily="18" charset="0"/>
              </a:rPr>
              <a:t>Retail</a:t>
            </a:r>
          </a:p>
        </p:txBody>
      </p:sp>
    </p:spTree>
    <p:extLst>
      <p:ext uri="{BB962C8B-B14F-4D97-AF65-F5344CB8AC3E}">
        <p14:creationId xmlns:p14="http://schemas.microsoft.com/office/powerpoint/2010/main" val="2077526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Big Data</a:t>
            </a:r>
          </a:p>
        </p:txBody>
      </p:sp>
      <p:sp>
        <p:nvSpPr>
          <p:cNvPr id="3" name="Content Placeholder 2"/>
          <p:cNvSpPr>
            <a:spLocks noGrp="1"/>
          </p:cNvSpPr>
          <p:nvPr>
            <p:ph idx="1"/>
          </p:nvPr>
        </p:nvSpPr>
        <p:spPr/>
        <p:txBody>
          <a:bodyPr>
            <a:normAutofit/>
          </a:bodyPr>
          <a:lstStyle/>
          <a:p>
            <a:r>
              <a:rPr lang="en-US" sz="2400" b="1" dirty="0">
                <a:latin typeface="Times New Roman" pitchFamily="18" charset="0"/>
                <a:cs typeface="Times New Roman" pitchFamily="18" charset="0"/>
              </a:rPr>
              <a:t>Analyzing your data characteristics</a:t>
            </a:r>
          </a:p>
          <a:p>
            <a:pPr>
              <a:buFont typeface="Wingdings" pitchFamily="2" charset="2"/>
              <a:buChar char="Ø"/>
            </a:pPr>
            <a:r>
              <a:rPr lang="en-US" sz="2400" dirty="0">
                <a:latin typeface="Times New Roman" pitchFamily="18" charset="0"/>
                <a:cs typeface="Times New Roman" pitchFamily="18" charset="0"/>
              </a:rPr>
              <a:t>Selecting data sources for analysis</a:t>
            </a:r>
          </a:p>
          <a:p>
            <a:pPr>
              <a:buFont typeface="Wingdings" pitchFamily="2" charset="2"/>
              <a:buChar char="Ø"/>
            </a:pPr>
            <a:r>
              <a:rPr lang="en-US" sz="2400" dirty="0">
                <a:latin typeface="Times New Roman" pitchFamily="18" charset="0"/>
                <a:cs typeface="Times New Roman" pitchFamily="18" charset="0"/>
              </a:rPr>
              <a:t>Eliminating redundant data</a:t>
            </a:r>
          </a:p>
          <a:p>
            <a:pPr>
              <a:buFont typeface="Wingdings" pitchFamily="2" charset="2"/>
              <a:buChar char="Ø"/>
            </a:pPr>
            <a:r>
              <a:rPr lang="en-US" sz="2400" dirty="0">
                <a:latin typeface="Times New Roman" pitchFamily="18" charset="0"/>
                <a:cs typeface="Times New Roman" pitchFamily="18" charset="0"/>
              </a:rPr>
              <a:t>Establishing the role of </a:t>
            </a:r>
            <a:r>
              <a:rPr lang="en-US" sz="2400" dirty="0" err="1">
                <a:latin typeface="Times New Roman" pitchFamily="18" charset="0"/>
                <a:cs typeface="Times New Roman" pitchFamily="18" charset="0"/>
              </a:rPr>
              <a:t>NoSQL</a:t>
            </a:r>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Overview of Big Data stores</a:t>
            </a:r>
          </a:p>
          <a:p>
            <a:pPr>
              <a:buFont typeface="Wingdings" pitchFamily="2" charset="2"/>
              <a:buChar char="Ø"/>
            </a:pPr>
            <a:r>
              <a:rPr lang="en-US" sz="2400" dirty="0">
                <a:latin typeface="Times New Roman" pitchFamily="18" charset="0"/>
                <a:cs typeface="Times New Roman" pitchFamily="18" charset="0"/>
              </a:rPr>
              <a:t>Data models: key value, graph, document,</a:t>
            </a:r>
          </a:p>
          <a:p>
            <a:pPr>
              <a:buFont typeface="Wingdings" pitchFamily="2" charset="2"/>
              <a:buChar char="Ø"/>
            </a:pPr>
            <a:r>
              <a:rPr lang="en-US" sz="2400" dirty="0">
                <a:latin typeface="Times New Roman" pitchFamily="18" charset="0"/>
                <a:cs typeface="Times New Roman" pitchFamily="18" charset="0"/>
              </a:rPr>
              <a:t>column-family</a:t>
            </a:r>
          </a:p>
          <a:p>
            <a:pPr>
              <a:buFont typeface="Wingdings" pitchFamily="2" charset="2"/>
              <a:buChar char="Ø"/>
            </a:pP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Distributed File System</a:t>
            </a:r>
          </a:p>
          <a:p>
            <a:pPr>
              <a:buFont typeface="Wingdings" pitchFamily="2" charset="2"/>
              <a:buChar char="Ø"/>
            </a:pPr>
            <a:r>
              <a:rPr lang="en-US" sz="2400" dirty="0" err="1">
                <a:latin typeface="Times New Roman" pitchFamily="18" charset="0"/>
                <a:cs typeface="Times New Roman" pitchFamily="18" charset="0"/>
              </a:rPr>
              <a:t>HBase</a:t>
            </a:r>
            <a:endParaRPr lang="en-US" sz="2400" dirty="0">
              <a:latin typeface="Times New Roman" pitchFamily="18" charset="0"/>
              <a:cs typeface="Times New Roman" pitchFamily="18" charset="0"/>
            </a:endParaRPr>
          </a:p>
          <a:p>
            <a:pPr>
              <a:buFont typeface="Wingdings" pitchFamily="2" charset="2"/>
              <a:buChar char="Ø"/>
            </a:pPr>
            <a:r>
              <a:rPr lang="en-US" sz="2400" dirty="0">
                <a:latin typeface="Times New Roman" pitchFamily="18" charset="0"/>
                <a:cs typeface="Times New Roman" pitchFamily="18" charset="0"/>
              </a:rPr>
              <a:t>Hive</a:t>
            </a:r>
          </a:p>
        </p:txBody>
      </p:sp>
    </p:spTree>
    <p:extLst>
      <p:ext uri="{BB962C8B-B14F-4D97-AF65-F5344CB8AC3E}">
        <p14:creationId xmlns:p14="http://schemas.microsoft.com/office/powerpoint/2010/main" val="2075378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Analytics</a:t>
            </a:r>
          </a:p>
        </p:txBody>
      </p:sp>
      <p:sp>
        <p:nvSpPr>
          <p:cNvPr id="3" name="Content Placeholder 2"/>
          <p:cNvSpPr>
            <a:spLocks noGrp="1"/>
          </p:cNvSpPr>
          <p:nvPr>
            <p:ph idx="1"/>
          </p:nvPr>
        </p:nvSpPr>
        <p:spPr/>
        <p:txBody>
          <a:bodyPr/>
          <a:lstStyle/>
          <a:p>
            <a:pPr algn="just"/>
            <a:r>
              <a:rPr lang="en-US" sz="2400" dirty="0">
                <a:latin typeface="Times New Roman" pitchFamily="18" charset="0"/>
                <a:cs typeface="Times New Roman" pitchFamily="18" charset="0"/>
              </a:rPr>
              <a:t>It is the process of examining big data to uncover patterns, unearth trends, and find unknown correlations and other useful information to make faster and better decisions</a:t>
            </a:r>
            <a:r>
              <a:rPr lang="en-US" dirty="0"/>
              <a:t>.</a:t>
            </a:r>
          </a:p>
          <a:p>
            <a:pPr algn="just"/>
            <a:endParaRPr lang="en-US" dirty="0"/>
          </a:p>
          <a:p>
            <a:pPr algn="just"/>
            <a:endParaRPr lang="en-US" dirty="0"/>
          </a:p>
        </p:txBody>
      </p:sp>
      <p:pic>
        <p:nvPicPr>
          <p:cNvPr id="5" name="Content Placeholder 3" descr="Evolution-and-Types-of-Analytics-by-CoffeeWithShiva.com_.png"/>
          <p:cNvPicPr>
            <a:picLocks noChangeAspect="1"/>
          </p:cNvPicPr>
          <p:nvPr/>
        </p:nvPicPr>
        <p:blipFill>
          <a:blip r:embed="rId2"/>
          <a:stretch>
            <a:fillRect/>
          </a:stretch>
        </p:blipFill>
        <p:spPr>
          <a:xfrm>
            <a:off x="914400" y="2971800"/>
            <a:ext cx="7391400" cy="31979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big data analytics important?</a:t>
            </a:r>
          </a:p>
        </p:txBody>
      </p:sp>
      <p:sp>
        <p:nvSpPr>
          <p:cNvPr id="3" name="Content Placeholder 2"/>
          <p:cNvSpPr>
            <a:spLocks noGrp="1"/>
          </p:cNvSpPr>
          <p:nvPr>
            <p:ph idx="1"/>
          </p:nvPr>
        </p:nvSpPr>
        <p:spPr/>
        <p:txBody>
          <a:bodyPr/>
          <a:lstStyle/>
          <a:p>
            <a:pPr algn="just"/>
            <a:r>
              <a:rPr lang="en-US" sz="2400" dirty="0">
                <a:latin typeface="Times New Roman" pitchFamily="18" charset="0"/>
                <a:cs typeface="Times New Roman" pitchFamily="18" charset="0"/>
              </a:rPr>
              <a:t>Big data analytics helps organizations harness their data and use it to identify new opportunities. That, in turn, leads to smarter business moves, more efficient operations, higher profits and happier customers.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861637"/>
            <a:ext cx="4648200" cy="3375442"/>
          </a:xfrm>
          <a:prstGeom prst="rect">
            <a:avLst/>
          </a:prstGeom>
        </p:spPr>
      </p:pic>
    </p:spTree>
    <p:extLst>
      <p:ext uri="{BB962C8B-B14F-4D97-AF65-F5344CB8AC3E}">
        <p14:creationId xmlns:p14="http://schemas.microsoft.com/office/powerpoint/2010/main" val="1152426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Analytics</a:t>
            </a:r>
          </a:p>
        </p:txBody>
      </p:sp>
      <p:sp>
        <p:nvSpPr>
          <p:cNvPr id="3" name="Content Placeholder 2"/>
          <p:cNvSpPr>
            <a:spLocks noGrp="1"/>
          </p:cNvSpPr>
          <p:nvPr>
            <p:ph idx="1"/>
          </p:nvPr>
        </p:nvSpPr>
        <p:spPr/>
        <p:txBody>
          <a:bodyPr/>
          <a:lstStyle/>
          <a:p>
            <a:r>
              <a:rPr lang="en-US" sz="2000" dirty="0"/>
              <a:t>Business Intelligence</a:t>
            </a:r>
          </a:p>
          <a:p>
            <a:r>
              <a:rPr lang="en-US" sz="2000" dirty="0"/>
              <a:t>Descriptive Analysis</a:t>
            </a:r>
          </a:p>
          <a:p>
            <a:r>
              <a:rPr lang="en-US" sz="2000" dirty="0"/>
              <a:t>Predictive Analysis</a:t>
            </a:r>
          </a:p>
          <a:p>
            <a:endParaRPr lang="en-US" dirty="0"/>
          </a:p>
        </p:txBody>
      </p:sp>
      <p:pic>
        <p:nvPicPr>
          <p:cNvPr id="5" name="Picture 4" descr="from-business-intelligence-to-predictive-analytics-12-728.jpg"/>
          <p:cNvPicPr>
            <a:picLocks noChangeAspect="1"/>
          </p:cNvPicPr>
          <p:nvPr/>
        </p:nvPicPr>
        <p:blipFill>
          <a:blip r:embed="rId2"/>
          <a:stretch>
            <a:fillRect/>
          </a:stretch>
        </p:blipFill>
        <p:spPr>
          <a:xfrm>
            <a:off x="1219200" y="2819400"/>
            <a:ext cx="6410325" cy="3190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(BI)</a:t>
            </a:r>
          </a:p>
        </p:txBody>
      </p:sp>
      <p:sp>
        <p:nvSpPr>
          <p:cNvPr id="3" name="Content Placeholder 2"/>
          <p:cNvSpPr>
            <a:spLocks noGrp="1"/>
          </p:cNvSpPr>
          <p:nvPr>
            <p:ph idx="1"/>
          </p:nvPr>
        </p:nvSpPr>
        <p:spPr/>
        <p:txBody>
          <a:bodyPr>
            <a:normAutofit/>
          </a:bodyPr>
          <a:lstStyle/>
          <a:p>
            <a:pPr algn="just"/>
            <a:r>
              <a:rPr lang="en-US" sz="2000" dirty="0"/>
              <a:t>It is a technology-driven process for analyzing data and presenting actionable information to help executives, managers and other corporate end users make informed business decisions.</a:t>
            </a:r>
          </a:p>
        </p:txBody>
      </p:sp>
      <p:pic>
        <p:nvPicPr>
          <p:cNvPr id="4" name="Picture 3" descr="Capture.PNG"/>
          <p:cNvPicPr>
            <a:picLocks noChangeAspect="1"/>
          </p:cNvPicPr>
          <p:nvPr/>
        </p:nvPicPr>
        <p:blipFill>
          <a:blip r:embed="rId2"/>
          <a:stretch>
            <a:fillRect/>
          </a:stretch>
        </p:blipFill>
        <p:spPr>
          <a:xfrm>
            <a:off x="762000" y="2667000"/>
            <a:ext cx="7543800" cy="35534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65698" y="827473"/>
            <a:ext cx="9309711" cy="757254"/>
          </a:xfrm>
          <a:prstGeom prst="rect">
            <a:avLst/>
          </a:prstGeom>
          <a:solidFill>
            <a:srgbClr val="E15B9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1" name="Rectangle"/>
          <p:cNvSpPr/>
          <p:nvPr/>
        </p:nvSpPr>
        <p:spPr>
          <a:xfrm>
            <a:off x="-116" y="1583948"/>
            <a:ext cx="9244129" cy="138308"/>
          </a:xfrm>
          <a:prstGeom prst="rect">
            <a:avLst/>
          </a:prstGeom>
          <a:solidFill>
            <a:srgbClr val="F1B3C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2" name="Rectangle"/>
          <p:cNvSpPr/>
          <p:nvPr/>
        </p:nvSpPr>
        <p:spPr>
          <a:xfrm>
            <a:off x="-116" y="5753253"/>
            <a:ext cx="9244129" cy="260001"/>
          </a:xfrm>
          <a:prstGeom prst="rect">
            <a:avLst/>
          </a:prstGeom>
          <a:solidFill>
            <a:srgbClr val="95979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7" name="Rectangle 16"/>
          <p:cNvSpPr/>
          <p:nvPr/>
        </p:nvSpPr>
        <p:spPr>
          <a:xfrm>
            <a:off x="760614" y="4133609"/>
            <a:ext cx="7525097" cy="1650452"/>
          </a:xfrm>
          <a:prstGeom prst="rect">
            <a:avLst/>
          </a:prstGeom>
          <a:solidFill>
            <a:schemeClr val="accent6">
              <a:lumMod val="75000"/>
            </a:schemeClr>
          </a:solidFill>
        </p:spPr>
        <p:txBody>
          <a:bodyPr wrap="square">
            <a:spAutoFit/>
          </a:bodyPr>
          <a:lstStyle/>
          <a:p>
            <a:pPr algn="l"/>
            <a:r>
              <a:rPr lang="en-US" sz="2025" dirty="0">
                <a:solidFill>
                  <a:schemeClr val="bg1"/>
                </a:solidFill>
              </a:rPr>
              <a:t>According to the World Economic Forum ” We stand on the brink of a technological revolution that will fundamentally alter the way we live, work, and relate to one another. In its scale, scope, and complexity, the transformation will be unlike anything humankind has experienced before”</a:t>
            </a:r>
          </a:p>
        </p:txBody>
      </p:sp>
      <p:pic>
        <p:nvPicPr>
          <p:cNvPr id="18" name="Picture 17"/>
          <p:cNvPicPr>
            <a:picLocks noChangeAspect="1"/>
          </p:cNvPicPr>
          <p:nvPr/>
        </p:nvPicPr>
        <p:blipFill>
          <a:blip r:embed="rId2"/>
          <a:stretch>
            <a:fillRect/>
          </a:stretch>
        </p:blipFill>
        <p:spPr>
          <a:xfrm>
            <a:off x="760614" y="972326"/>
            <a:ext cx="7525097" cy="323518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Analysis</a:t>
            </a:r>
          </a:p>
        </p:txBody>
      </p:sp>
      <p:sp>
        <p:nvSpPr>
          <p:cNvPr id="3" name="Content Placeholder 2"/>
          <p:cNvSpPr>
            <a:spLocks noGrp="1"/>
          </p:cNvSpPr>
          <p:nvPr>
            <p:ph idx="1"/>
          </p:nvPr>
        </p:nvSpPr>
        <p:spPr>
          <a:xfrm>
            <a:off x="457200" y="1295400"/>
            <a:ext cx="8229600" cy="4830763"/>
          </a:xfrm>
        </p:spPr>
        <p:txBody>
          <a:bodyPr>
            <a:noAutofit/>
          </a:bodyPr>
          <a:lstStyle/>
          <a:p>
            <a:pPr algn="just">
              <a:lnSpc>
                <a:spcPct val="120000"/>
              </a:lnSpc>
            </a:pPr>
            <a:r>
              <a:rPr lang="en-US" sz="2000" dirty="0">
                <a:latin typeface="Times New Roman" pitchFamily="18" charset="0"/>
                <a:cs typeface="Times New Roman" pitchFamily="18" charset="0"/>
              </a:rPr>
              <a:t>Descriptive statistics is the term given to the analysis of data that helps describe, show or summarize data in a meaningful way such that, for example, patterns might emerge from the data.</a:t>
            </a: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a:p>
            <a:pPr algn="just">
              <a:lnSpc>
                <a:spcPct val="120000"/>
              </a:lnSpc>
            </a:pPr>
            <a:endParaRPr lang="en-US" sz="2000" dirty="0">
              <a:latin typeface="Times New Roman" pitchFamily="18" charset="0"/>
              <a:cs typeface="Times New Roman" pitchFamily="18" charset="0"/>
            </a:endParaRPr>
          </a:p>
        </p:txBody>
      </p:sp>
      <p:pic>
        <p:nvPicPr>
          <p:cNvPr id="4" name="Picture 3" descr="Descriptive-Statistics.jpg"/>
          <p:cNvPicPr>
            <a:picLocks noChangeAspect="1"/>
          </p:cNvPicPr>
          <p:nvPr/>
        </p:nvPicPr>
        <p:blipFill>
          <a:blip r:embed="rId2"/>
          <a:stretch>
            <a:fillRect/>
          </a:stretch>
        </p:blipFill>
        <p:spPr>
          <a:xfrm>
            <a:off x="990600" y="2819400"/>
            <a:ext cx="7391399" cy="2786063"/>
          </a:xfrm>
          <a:prstGeom prst="rect">
            <a:avLst/>
          </a:prstGeom>
        </p:spPr>
      </p:pic>
    </p:spTree>
    <p:extLst>
      <p:ext uri="{BB962C8B-B14F-4D97-AF65-F5344CB8AC3E}">
        <p14:creationId xmlns:p14="http://schemas.microsoft.com/office/powerpoint/2010/main" val="385748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Analysis</a:t>
            </a:r>
          </a:p>
        </p:txBody>
      </p:sp>
      <p:sp>
        <p:nvSpPr>
          <p:cNvPr id="3" name="Content Placeholder 2"/>
          <p:cNvSpPr>
            <a:spLocks noGrp="1"/>
          </p:cNvSpPr>
          <p:nvPr>
            <p:ph idx="1"/>
          </p:nvPr>
        </p:nvSpPr>
        <p:spPr>
          <a:xfrm>
            <a:off x="457200" y="1295400"/>
            <a:ext cx="8229600" cy="4830763"/>
          </a:xfrm>
        </p:spPr>
        <p:txBody>
          <a:bodyPr>
            <a:normAutofit/>
          </a:bodyPr>
          <a:lstStyle/>
          <a:p>
            <a:pPr algn="just">
              <a:lnSpc>
                <a:spcPct val="120000"/>
              </a:lnSpc>
            </a:pPr>
            <a:r>
              <a:rPr lang="en-US" sz="2000" dirty="0">
                <a:latin typeface="Times New Roman" pitchFamily="18" charset="0"/>
                <a:cs typeface="Times New Roman" pitchFamily="18" charset="0"/>
              </a:rPr>
              <a:t>Predictive analytics is the branch of data mining concerned with the prediction of future probabilities and trends.</a:t>
            </a:r>
          </a:p>
          <a:p>
            <a:pPr algn="just">
              <a:lnSpc>
                <a:spcPct val="120000"/>
              </a:lnSpc>
            </a:pPr>
            <a:r>
              <a:rPr lang="en-US" sz="2000" dirty="0">
                <a:latin typeface="Times New Roman" pitchFamily="18" charset="0"/>
                <a:cs typeface="Times New Roman" pitchFamily="18" charset="0"/>
              </a:rPr>
              <a:t>The central element of predictive analytics is the predictor, a variable that can be measured for an individual or other entity to predict future behavior.</a:t>
            </a:r>
          </a:p>
          <a:p>
            <a:endParaRPr lang="en-US" dirty="0"/>
          </a:p>
        </p:txBody>
      </p:sp>
      <p:pic>
        <p:nvPicPr>
          <p:cNvPr id="4" name="Picture 3" descr="main-qimg-93c45d4d7b69c8e4ee5333d6b294e798.png"/>
          <p:cNvPicPr>
            <a:picLocks noChangeAspect="1"/>
          </p:cNvPicPr>
          <p:nvPr/>
        </p:nvPicPr>
        <p:blipFill>
          <a:blip r:embed="rId2"/>
          <a:stretch>
            <a:fillRect/>
          </a:stretch>
        </p:blipFill>
        <p:spPr>
          <a:xfrm>
            <a:off x="2286000" y="3177521"/>
            <a:ext cx="4733267" cy="33756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Analysis</a:t>
            </a:r>
          </a:p>
        </p:txBody>
      </p:sp>
      <p:sp>
        <p:nvSpPr>
          <p:cNvPr id="3" name="Content Placeholder 2"/>
          <p:cNvSpPr>
            <a:spLocks noGrp="1"/>
          </p:cNvSpPr>
          <p:nvPr>
            <p:ph idx="1"/>
          </p:nvPr>
        </p:nvSpPr>
        <p:spPr/>
        <p:txBody>
          <a:bodyPr>
            <a:noAutofit/>
          </a:bodyPr>
          <a:lstStyle/>
          <a:p>
            <a:pPr algn="just"/>
            <a:r>
              <a:rPr lang="en-US" sz="2000" dirty="0">
                <a:latin typeface="Times New Roman" pitchFamily="18" charset="0"/>
                <a:cs typeface="Times New Roman" pitchFamily="18" charset="0"/>
              </a:rPr>
              <a:t>There is 2 types of predictive analytics:</a:t>
            </a:r>
          </a:p>
          <a:p>
            <a:pPr marL="0" indent="0" algn="just">
              <a:buNone/>
            </a:pPr>
            <a:r>
              <a:rPr lang="en-US" sz="2000" dirty="0">
                <a:latin typeface="Times New Roman" pitchFamily="18" charset="0"/>
                <a:cs typeface="Times New Roman" pitchFamily="18" charset="0"/>
              </a:rPr>
              <a:t>	◦ Supervised</a:t>
            </a:r>
          </a:p>
          <a:p>
            <a:pPr marL="0" indent="0" algn="just">
              <a:buNone/>
            </a:pPr>
            <a:r>
              <a:rPr lang="en-US" sz="2000" dirty="0">
                <a:latin typeface="Times New Roman" pitchFamily="18" charset="0"/>
                <a:cs typeface="Times New Roman" pitchFamily="18" charset="0"/>
              </a:rPr>
              <a:t>		Supervised analytics is when we know the truth about something in the past</a:t>
            </a:r>
          </a:p>
          <a:p>
            <a:pPr marL="0" indent="0" algn="just">
              <a:buNone/>
            </a:pPr>
            <a:r>
              <a:rPr lang="en-US" sz="2000" dirty="0">
                <a:latin typeface="Times New Roman" pitchFamily="18" charset="0"/>
                <a:cs typeface="Times New Roman" pitchFamily="18" charset="0"/>
              </a:rPr>
              <a:t>		Example: We have historical weather data. The temperature, humidity, cloud density and weather type (rain, cloudy, or sunny). Then we can predict today weather based on temp, humidity, and cloud density today</a:t>
            </a:r>
          </a:p>
          <a:p>
            <a:pPr marL="0" indent="0" algn="just">
              <a:buNone/>
            </a:pPr>
            <a:r>
              <a:rPr lang="en-US" sz="2000" dirty="0">
                <a:latin typeface="Times New Roman" pitchFamily="18" charset="0"/>
                <a:cs typeface="Times New Roman" pitchFamily="18" charset="0"/>
              </a:rPr>
              <a:t>	◦ Unsupervised</a:t>
            </a:r>
          </a:p>
          <a:p>
            <a:pPr marL="0" indent="0" algn="just">
              <a:buNone/>
            </a:pPr>
            <a:r>
              <a:rPr lang="en-US" sz="2000" dirty="0">
                <a:latin typeface="Times New Roman" pitchFamily="18" charset="0"/>
                <a:cs typeface="Times New Roman" pitchFamily="18" charset="0"/>
              </a:rPr>
              <a:t>		Unsupervised is when we don’t know the truth about something in the past. The result is segment that we need to interpret</a:t>
            </a:r>
          </a:p>
          <a:p>
            <a:pPr marL="0" indent="0" algn="just">
              <a:buNone/>
            </a:pPr>
            <a:r>
              <a:rPr lang="en-US" sz="2000" dirty="0">
                <a:latin typeface="Times New Roman" pitchFamily="18" charset="0"/>
                <a:cs typeface="Times New Roman" pitchFamily="18" charset="0"/>
              </a:rPr>
              <a:t>		Example: We want to do segmentation over the student based on the historical exam score, attendance, and late history.</a:t>
            </a:r>
          </a:p>
        </p:txBody>
      </p:sp>
    </p:spTree>
    <p:extLst>
      <p:ext uri="{BB962C8B-B14F-4D97-AF65-F5344CB8AC3E}">
        <p14:creationId xmlns:p14="http://schemas.microsoft.com/office/powerpoint/2010/main" val="98348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 in Big Data</a:t>
            </a:r>
          </a:p>
        </p:txBody>
      </p:sp>
      <p:sp>
        <p:nvSpPr>
          <p:cNvPr id="3" name="Content Placeholder 2"/>
          <p:cNvSpPr>
            <a:spLocks noGrp="1"/>
          </p:cNvSpPr>
          <p:nvPr>
            <p:ph idx="1"/>
          </p:nvPr>
        </p:nvSpPr>
        <p:spPr>
          <a:xfrm>
            <a:off x="381000" y="1524000"/>
            <a:ext cx="8305800" cy="4602163"/>
          </a:xfrm>
        </p:spPr>
        <p:txBody>
          <a:bodyPr>
            <a:noAutofit/>
          </a:bodyPr>
          <a:lstStyle/>
          <a:p>
            <a:r>
              <a:rPr lang="en-US" sz="2400" dirty="0">
                <a:latin typeface="Times New Roman" pitchFamily="18" charset="0"/>
                <a:cs typeface="Times New Roman" pitchFamily="18" charset="0"/>
              </a:rPr>
              <a:t>Where processing is </a:t>
            </a:r>
            <a:r>
              <a:rPr lang="en-US" sz="2400" b="1" dirty="0">
                <a:latin typeface="Times New Roman" pitchFamily="18" charset="0"/>
                <a:cs typeface="Times New Roman" pitchFamily="18" charset="0"/>
              </a:rPr>
              <a:t>hosted</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Distributed Servers / Cloud (e.g. Amazon EC2)</a:t>
            </a:r>
          </a:p>
          <a:p>
            <a:r>
              <a:rPr lang="en-US" sz="2400" dirty="0">
                <a:latin typeface="Times New Roman" pitchFamily="18" charset="0"/>
                <a:cs typeface="Times New Roman" pitchFamily="18" charset="0"/>
              </a:rPr>
              <a:t>Where data is </a:t>
            </a:r>
            <a:r>
              <a:rPr lang="en-US" sz="2400" b="1" dirty="0">
                <a:latin typeface="Times New Roman" pitchFamily="18" charset="0"/>
                <a:cs typeface="Times New Roman" pitchFamily="18" charset="0"/>
              </a:rPr>
              <a:t>stored</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Distributed Storage (e.g. Amazon S3)</a:t>
            </a:r>
          </a:p>
          <a:p>
            <a:r>
              <a:rPr lang="en-US" sz="2400" dirty="0">
                <a:latin typeface="Times New Roman" pitchFamily="18" charset="0"/>
                <a:cs typeface="Times New Roman" pitchFamily="18" charset="0"/>
              </a:rPr>
              <a:t>What is the </a:t>
            </a:r>
            <a:r>
              <a:rPr lang="en-US" sz="2400" b="1" dirty="0">
                <a:latin typeface="Times New Roman" pitchFamily="18" charset="0"/>
                <a:cs typeface="Times New Roman" pitchFamily="18" charset="0"/>
              </a:rPr>
              <a:t>programming model</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Distributed Processing (e.g.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a:t>
            </a:r>
          </a:p>
          <a:p>
            <a:r>
              <a:rPr lang="en-US" sz="2400" dirty="0">
                <a:latin typeface="Times New Roman" pitchFamily="18" charset="0"/>
                <a:cs typeface="Times New Roman" pitchFamily="18" charset="0"/>
              </a:rPr>
              <a:t>How data is </a:t>
            </a:r>
            <a:r>
              <a:rPr lang="en-US" sz="2400" b="1" dirty="0">
                <a:latin typeface="Times New Roman" pitchFamily="18" charset="0"/>
                <a:cs typeface="Times New Roman" pitchFamily="18" charset="0"/>
              </a:rPr>
              <a:t>stored &amp; indexed</a:t>
            </a:r>
            <a:r>
              <a:rPr lang="en-US" sz="2400" dirty="0">
                <a:latin typeface="Times New Roman" pitchFamily="18" charset="0"/>
                <a:cs typeface="Times New Roman" pitchFamily="18" charset="0"/>
              </a:rPr>
              <a:t>?</a:t>
            </a:r>
          </a:p>
          <a:p>
            <a:pPr marL="0" indent="0">
              <a:buNone/>
            </a:pPr>
            <a:r>
              <a:rPr lang="en-US" sz="2400" dirty="0">
                <a:latin typeface="Times New Roman" pitchFamily="18" charset="0"/>
                <a:cs typeface="Times New Roman" pitchFamily="18" charset="0"/>
              </a:rPr>
              <a:t>	High-performance schema-free databases (e.g. </a:t>
            </a:r>
            <a:r>
              <a:rPr lang="en-US" sz="2400" dirty="0" err="1">
                <a:latin typeface="Times New Roman" pitchFamily="18" charset="0"/>
                <a:cs typeface="Times New Roman" pitchFamily="18" charset="0"/>
              </a:rPr>
              <a:t>MongoDB</a:t>
            </a:r>
            <a:r>
              <a:rPr lang="en-US" sz="2400" dirty="0">
                <a:latin typeface="Times New Roman" pitchFamily="18" charset="0"/>
                <a:cs typeface="Times New Roman" pitchFamily="18" charset="0"/>
              </a:rPr>
              <a:t>)</a:t>
            </a:r>
          </a:p>
          <a:p>
            <a:r>
              <a:rPr lang="en-US" sz="2400" dirty="0">
                <a:latin typeface="Times New Roman" pitchFamily="18" charset="0"/>
                <a:cs typeface="Times New Roman" pitchFamily="18" charset="0"/>
              </a:rPr>
              <a:t>What operations are performed on data?</a:t>
            </a:r>
          </a:p>
          <a:p>
            <a:pPr marL="0" indent="0">
              <a:buNone/>
            </a:pPr>
            <a:r>
              <a:rPr lang="en-US" sz="2400" dirty="0">
                <a:latin typeface="Times New Roman" pitchFamily="18" charset="0"/>
                <a:cs typeface="Times New Roman" pitchFamily="18" charset="0"/>
              </a:rPr>
              <a:t>	Analytic / Semantic Processing </a:t>
            </a:r>
          </a:p>
          <a:p>
            <a:endParaRPr lang="en-US" sz="2400" dirty="0"/>
          </a:p>
          <a:p>
            <a:endParaRPr lang="en-US" sz="2400" dirty="0"/>
          </a:p>
        </p:txBody>
      </p:sp>
    </p:spTree>
    <p:extLst>
      <p:ext uri="{BB962C8B-B14F-4D97-AF65-F5344CB8AC3E}">
        <p14:creationId xmlns:p14="http://schemas.microsoft.com/office/powerpoint/2010/main" val="2706657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9E60-85FA-493C-AA5F-C7A6CC146567}"/>
              </a:ext>
            </a:extLst>
          </p:cNvPr>
          <p:cNvSpPr>
            <a:spLocks noGrp="1"/>
          </p:cNvSpPr>
          <p:nvPr>
            <p:ph type="title"/>
          </p:nvPr>
        </p:nvSpPr>
        <p:spPr>
          <a:xfrm>
            <a:off x="457200" y="274638"/>
            <a:ext cx="8229600" cy="792162"/>
          </a:xfrm>
        </p:spPr>
        <p:txBody>
          <a:bodyPr>
            <a:normAutofit/>
          </a:bodyPr>
          <a:lstStyle/>
          <a:p>
            <a:r>
              <a:rPr lang="en-GB" b="1" i="0" dirty="0">
                <a:solidFill>
                  <a:srgbClr val="262628"/>
                </a:solidFill>
                <a:effectLst/>
                <a:latin typeface="Poppins" panose="020B0502040204020203" pitchFamily="2" charset="0"/>
              </a:rPr>
              <a:t>Top Cloud Platforms in 2024</a:t>
            </a:r>
            <a:endParaRPr lang="ar-JO" dirty="0"/>
          </a:p>
        </p:txBody>
      </p:sp>
      <p:pic>
        <p:nvPicPr>
          <p:cNvPr id="5" name="Content Placeholder 4" descr="A diagram of a cloud with text&#10;&#10;Description automatically generated">
            <a:extLst>
              <a:ext uri="{FF2B5EF4-FFF2-40B4-BE49-F238E27FC236}">
                <a16:creationId xmlns:a16="http://schemas.microsoft.com/office/drawing/2014/main" id="{609839AA-C64E-4731-A6D7-CE9183038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1" y="1066193"/>
            <a:ext cx="5638799" cy="5749365"/>
          </a:xfrm>
        </p:spPr>
      </p:pic>
    </p:spTree>
    <p:extLst>
      <p:ext uri="{BB962C8B-B14F-4D97-AF65-F5344CB8AC3E}">
        <p14:creationId xmlns:p14="http://schemas.microsoft.com/office/powerpoint/2010/main" val="60993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Big Data Technologies</a:t>
            </a:r>
          </a:p>
        </p:txBody>
      </p:sp>
      <p:sp>
        <p:nvSpPr>
          <p:cNvPr id="3" name="Content Placeholder 2"/>
          <p:cNvSpPr>
            <a:spLocks noGrp="1"/>
          </p:cNvSpPr>
          <p:nvPr>
            <p:ph idx="1"/>
          </p:nvPr>
        </p:nvSpPr>
        <p:spPr/>
        <p:txBody>
          <a:bodyPr>
            <a:normAutofit/>
          </a:bodyPr>
          <a:lstStyle/>
          <a:p>
            <a:pPr marL="0" indent="0" algn="just">
              <a:buNone/>
            </a:pPr>
            <a:r>
              <a:rPr lang="en-US" sz="2000" b="1" dirty="0">
                <a:latin typeface="Times New Roman" pitchFamily="18" charset="0"/>
                <a:cs typeface="Times New Roman" pitchFamily="18" charset="0"/>
              </a:rPr>
              <a:t>1. Apache </a:t>
            </a:r>
            <a:r>
              <a:rPr lang="en-US" sz="2000" b="1" dirty="0" err="1">
                <a:latin typeface="Times New Roman" pitchFamily="18" charset="0"/>
                <a:cs typeface="Times New Roman" pitchFamily="18" charset="0"/>
              </a:rPr>
              <a:t>Hadoop</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Apache </a:t>
            </a:r>
            <a:r>
              <a:rPr lang="en-US" sz="2000" dirty="0" err="1">
                <a:latin typeface="Times New Roman" pitchFamily="18" charset="0"/>
                <a:cs typeface="Times New Roman" pitchFamily="18" charset="0"/>
              </a:rPr>
              <a:t>Hadoop</a:t>
            </a:r>
            <a:r>
              <a:rPr lang="en-US" sz="2000" dirty="0">
                <a:latin typeface="Times New Roman" pitchFamily="18" charset="0"/>
                <a:cs typeface="Times New Roman" pitchFamily="18" charset="0"/>
              </a:rPr>
              <a:t> is a java based free software framework that can effectively store large amount of data in a cluster. </a:t>
            </a:r>
          </a:p>
          <a:p>
            <a:pPr algn="just"/>
            <a:r>
              <a:rPr lang="en-US" sz="2000" dirty="0">
                <a:latin typeface="Times New Roman" pitchFamily="18" charset="0"/>
                <a:cs typeface="Times New Roman" pitchFamily="18" charset="0"/>
              </a:rPr>
              <a:t>Hadoop Distributed File System (HDFS) is the storage system of Hadoop which splits big data and distribute across many nodes in a cluster. </a:t>
            </a:r>
          </a:p>
          <a:p>
            <a:pPr algn="just"/>
            <a:r>
              <a:rPr lang="en-US" sz="2000" dirty="0">
                <a:latin typeface="Times New Roman" pitchFamily="18" charset="0"/>
                <a:cs typeface="Times New Roman" pitchFamily="18" charset="0"/>
              </a:rPr>
              <a:t>This also replicates data in a cluster thus providing high availability. It uses Map Reducing algorithm for processing.</a:t>
            </a:r>
          </a:p>
          <a:p>
            <a:pPr marL="0" indent="0" algn="just">
              <a:buNone/>
            </a:pPr>
            <a:endParaRPr lang="en-US" sz="2000" dirty="0">
              <a:latin typeface="Times New Roman" pitchFamily="18" charset="0"/>
              <a:cs typeface="Times New Roman" pitchFamily="18"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191000"/>
            <a:ext cx="2255826" cy="1514475"/>
          </a:xfrm>
          <a:prstGeom prst="rect">
            <a:avLst/>
          </a:prstGeom>
        </p:spPr>
      </p:pic>
    </p:spTree>
    <p:extLst>
      <p:ext uri="{BB962C8B-B14F-4D97-AF65-F5344CB8AC3E}">
        <p14:creationId xmlns:p14="http://schemas.microsoft.com/office/powerpoint/2010/main" val="3328164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C4C9CEF-BCF0-4C7C-9A15-3ABC5A694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6" y="1371599"/>
            <a:ext cx="9114934" cy="4782095"/>
          </a:xfrm>
          <a:prstGeom prst="rect">
            <a:avLst/>
          </a:prstGeom>
        </p:spPr>
      </p:pic>
    </p:spTree>
    <p:extLst>
      <p:ext uri="{BB962C8B-B14F-4D97-AF65-F5344CB8AC3E}">
        <p14:creationId xmlns:p14="http://schemas.microsoft.com/office/powerpoint/2010/main" val="1487471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computer&#10;&#10;Description automatically generated with medium confidence">
            <a:extLst>
              <a:ext uri="{FF2B5EF4-FFF2-40B4-BE49-F238E27FC236}">
                <a16:creationId xmlns:a16="http://schemas.microsoft.com/office/drawing/2014/main" id="{228331EB-6B2C-4260-B3E6-F80F619A3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049813" cy="4953000"/>
          </a:xfrm>
          <a:prstGeom prst="rect">
            <a:avLst/>
          </a:prstGeom>
        </p:spPr>
      </p:pic>
    </p:spTree>
    <p:extLst>
      <p:ext uri="{BB962C8B-B14F-4D97-AF65-F5344CB8AC3E}">
        <p14:creationId xmlns:p14="http://schemas.microsoft.com/office/powerpoint/2010/main" val="125376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Big Data Technologies Cont..</a:t>
            </a:r>
          </a:p>
        </p:txBody>
      </p:sp>
      <p:sp>
        <p:nvSpPr>
          <p:cNvPr id="3" name="Content Placeholder 2"/>
          <p:cNvSpPr>
            <a:spLocks noGrp="1"/>
          </p:cNvSpPr>
          <p:nvPr>
            <p:ph idx="1"/>
          </p:nvPr>
        </p:nvSpPr>
        <p:spPr>
          <a:xfrm>
            <a:off x="457200" y="1447800"/>
            <a:ext cx="8229600" cy="4525963"/>
          </a:xfrm>
        </p:spPr>
        <p:txBody>
          <a:bodyPr>
            <a:normAutofit/>
          </a:bodyPr>
          <a:lstStyle/>
          <a:p>
            <a:pPr marL="0" indent="0" algn="just">
              <a:buNone/>
            </a:pPr>
            <a:r>
              <a:rPr lang="en-US" b="1" dirty="0">
                <a:latin typeface="Times New Roman" pitchFamily="18" charset="0"/>
                <a:cs typeface="Times New Roman" pitchFamily="18" charset="0"/>
              </a:rPr>
              <a:t>2. </a:t>
            </a:r>
            <a:r>
              <a:rPr lang="en-US" b="1" dirty="0" err="1">
                <a:latin typeface="Times New Roman" pitchFamily="18" charset="0"/>
                <a:cs typeface="Times New Roman" pitchFamily="18" charset="0"/>
              </a:rPr>
              <a:t>NoSQL</a:t>
            </a:r>
            <a:endParaRPr lang="en-US" dirty="0">
              <a:latin typeface="Times New Roman" pitchFamily="18" charset="0"/>
              <a:cs typeface="Times New Roman" pitchFamily="18" charset="0"/>
            </a:endParaRPr>
          </a:p>
          <a:p>
            <a:pPr algn="just"/>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 (Not Only SQL)is used to handle unstructured data. </a:t>
            </a:r>
          </a:p>
          <a:p>
            <a:pPr algn="just"/>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 databases store unstructured data with no particular schema. </a:t>
            </a:r>
          </a:p>
          <a:p>
            <a:pPr algn="just"/>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 gives better performance in storing massive amount of data. There are many open-source </a:t>
            </a:r>
            <a:r>
              <a:rPr lang="en-US" sz="2000" dirty="0" err="1">
                <a:latin typeface="Times New Roman" pitchFamily="18" charset="0"/>
                <a:cs typeface="Times New Roman" pitchFamily="18" charset="0"/>
              </a:rPr>
              <a:t>NoSQL</a:t>
            </a:r>
            <a:r>
              <a:rPr lang="en-US" sz="2000" dirty="0">
                <a:latin typeface="Times New Roman" pitchFamily="18" charset="0"/>
                <a:cs typeface="Times New Roman" pitchFamily="18" charset="0"/>
              </a:rPr>
              <a:t> DBs available to </a:t>
            </a:r>
            <a:r>
              <a:rPr lang="en-US" sz="2000" dirty="0" err="1">
                <a:latin typeface="Times New Roman" pitchFamily="18" charset="0"/>
                <a:cs typeface="Times New Roman" pitchFamily="18" charset="0"/>
              </a:rPr>
              <a:t>analyse</a:t>
            </a:r>
            <a:r>
              <a:rPr lang="en-US" sz="2000" dirty="0">
                <a:latin typeface="Times New Roman" pitchFamily="18" charset="0"/>
                <a:cs typeface="Times New Roman" pitchFamily="18" charset="0"/>
              </a:rPr>
              <a:t> big Data.</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581400"/>
            <a:ext cx="6526060" cy="2561479"/>
          </a:xfrm>
          <a:prstGeom prst="rect">
            <a:avLst/>
          </a:prstGeom>
        </p:spPr>
      </p:pic>
    </p:spTree>
    <p:extLst>
      <p:ext uri="{BB962C8B-B14F-4D97-AF65-F5344CB8AC3E}">
        <p14:creationId xmlns:p14="http://schemas.microsoft.com/office/powerpoint/2010/main" val="4217443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Big Data Technologies Cont..</a:t>
            </a:r>
          </a:p>
        </p:txBody>
      </p:sp>
      <p:sp>
        <p:nvSpPr>
          <p:cNvPr id="3" name="Content Placeholder 2"/>
          <p:cNvSpPr>
            <a:spLocks noGrp="1"/>
          </p:cNvSpPr>
          <p:nvPr>
            <p:ph idx="1"/>
          </p:nvPr>
        </p:nvSpPr>
        <p:spPr/>
        <p:txBody>
          <a:bodyPr>
            <a:normAutofit/>
          </a:bodyPr>
          <a:lstStyle/>
          <a:p>
            <a:pPr marL="0" indent="0" algn="just">
              <a:buNone/>
            </a:pPr>
            <a:r>
              <a:rPr lang="en-US" sz="2400" b="1" dirty="0">
                <a:latin typeface="Times New Roman" pitchFamily="18" charset="0"/>
                <a:cs typeface="Times New Roman" pitchFamily="18" charset="0"/>
              </a:rPr>
              <a:t>3. Apache Spark</a:t>
            </a:r>
          </a:p>
          <a:p>
            <a:pPr algn="just"/>
            <a:r>
              <a:rPr lang="en-US" sz="2400" dirty="0">
                <a:latin typeface="Times New Roman" pitchFamily="18" charset="0"/>
                <a:cs typeface="Times New Roman" pitchFamily="18" charset="0"/>
              </a:rPr>
              <a:t>Apache Spark is part of the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ecosystem, but its use has become so widespread that it deserves a category of its own.</a:t>
            </a:r>
          </a:p>
          <a:p>
            <a:pPr algn="just"/>
            <a:r>
              <a:rPr lang="en-US" sz="2400" dirty="0">
                <a:latin typeface="Times New Roman" pitchFamily="18" charset="0"/>
                <a:cs typeface="Times New Roman" pitchFamily="18" charset="0"/>
              </a:rPr>
              <a:t> It is an engine for processing big data within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and it's up to one hundred times faster than the standard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engine, Map Reduce.</a:t>
            </a:r>
          </a:p>
          <a:p>
            <a:pPr marL="0" indent="0">
              <a:buNone/>
            </a:pPr>
            <a:endParaRPr lang="en-US" sz="2400" dirty="0">
              <a:latin typeface="Times New Roman" pitchFamily="18" charset="0"/>
              <a:cs typeface="Times New Roman" pitchFamily="18"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114800"/>
            <a:ext cx="2619375" cy="1743075"/>
          </a:xfrm>
          <a:prstGeom prst="rect">
            <a:avLst/>
          </a:prstGeom>
        </p:spPr>
      </p:pic>
    </p:spTree>
    <p:extLst>
      <p:ext uri="{BB962C8B-B14F-4D97-AF65-F5344CB8AC3E}">
        <p14:creationId xmlns:p14="http://schemas.microsoft.com/office/powerpoint/2010/main" val="109339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65698" y="827473"/>
            <a:ext cx="9309711" cy="757254"/>
          </a:xfrm>
          <a:prstGeom prst="rect">
            <a:avLst/>
          </a:prstGeom>
          <a:solidFill>
            <a:srgbClr val="E15B9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1" name="Rectangle"/>
          <p:cNvSpPr/>
          <p:nvPr/>
        </p:nvSpPr>
        <p:spPr>
          <a:xfrm>
            <a:off x="-116" y="1583948"/>
            <a:ext cx="9244129" cy="138308"/>
          </a:xfrm>
          <a:prstGeom prst="rect">
            <a:avLst/>
          </a:prstGeom>
          <a:solidFill>
            <a:srgbClr val="F1B3C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2" name="Rectangle"/>
          <p:cNvSpPr/>
          <p:nvPr/>
        </p:nvSpPr>
        <p:spPr>
          <a:xfrm>
            <a:off x="-116" y="5753253"/>
            <a:ext cx="9244129" cy="260001"/>
          </a:xfrm>
          <a:prstGeom prst="rect">
            <a:avLst/>
          </a:prstGeom>
          <a:solidFill>
            <a:srgbClr val="959799"/>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25" name="TextBox 24"/>
          <p:cNvSpPr txBox="1"/>
          <p:nvPr/>
        </p:nvSpPr>
        <p:spPr>
          <a:xfrm>
            <a:off x="253762" y="1026431"/>
            <a:ext cx="6094745" cy="500137"/>
          </a:xfrm>
          <a:prstGeom prst="rect">
            <a:avLst/>
          </a:prstGeom>
          <a:ln w="12700">
            <a:miter lim="400000"/>
          </a:ln>
        </p:spPr>
        <p:txBody>
          <a:bodyPr wrap="none" lIns="19050" tIns="19050" rIns="19050" bIns="1905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8000">
                <a:solidFill>
                  <a:srgbClr val="1F145B"/>
                </a:solidFill>
                <a:latin typeface="Helvetica"/>
                <a:ea typeface="Helvetica"/>
                <a:cs typeface="Helvetica"/>
              </a:defRPr>
            </a:lvl1pPr>
          </a:lstStyle>
          <a:p>
            <a:r>
              <a:rPr lang="en-US" sz="3000" dirty="0"/>
              <a:t>Industry 4.0 Enabling Technologies </a:t>
            </a:r>
          </a:p>
        </p:txBody>
      </p:sp>
      <p:pic>
        <p:nvPicPr>
          <p:cNvPr id="4" name="Picture 3" descr="Diagram&#10;&#10;Description automatically generated">
            <a:extLst>
              <a:ext uri="{FF2B5EF4-FFF2-40B4-BE49-F238E27FC236}">
                <a16:creationId xmlns:a16="http://schemas.microsoft.com/office/drawing/2014/main" id="{29813179-222D-4033-9D9C-FBCA10E69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551" y="1994787"/>
            <a:ext cx="5162620" cy="3649707"/>
          </a:xfrm>
          <a:prstGeom prst="rect">
            <a:avLst/>
          </a:prstGeom>
        </p:spPr>
      </p:pic>
    </p:spTree>
    <p:extLst>
      <p:ext uri="{BB962C8B-B14F-4D97-AF65-F5344CB8AC3E}">
        <p14:creationId xmlns:p14="http://schemas.microsoft.com/office/powerpoint/2010/main" val="349595216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Big Data Technologies Cont..</a:t>
            </a:r>
          </a:p>
        </p:txBody>
      </p:sp>
      <p:sp>
        <p:nvSpPr>
          <p:cNvPr id="3" name="Content Placeholder 2"/>
          <p:cNvSpPr>
            <a:spLocks noGrp="1"/>
          </p:cNvSpPr>
          <p:nvPr>
            <p:ph idx="1"/>
          </p:nvPr>
        </p:nvSpPr>
        <p:spPr/>
        <p:txBody>
          <a:bodyPr>
            <a:normAutofit/>
          </a:bodyPr>
          <a:lstStyle/>
          <a:p>
            <a:pPr marL="0" indent="0" algn="just">
              <a:buNone/>
            </a:pPr>
            <a:r>
              <a:rPr lang="en-US" b="1" dirty="0">
                <a:latin typeface="Times New Roman" pitchFamily="18" charset="0"/>
                <a:cs typeface="Times New Roman" pitchFamily="18" charset="0"/>
              </a:rPr>
              <a:t>4. R</a:t>
            </a:r>
          </a:p>
          <a:p>
            <a:pPr algn="just"/>
            <a:r>
              <a:rPr lang="en-US" sz="2400" dirty="0">
                <a:latin typeface="Times New Roman" pitchFamily="18" charset="0"/>
                <a:cs typeface="Times New Roman" pitchFamily="18" charset="0"/>
              </a:rPr>
              <a:t>R, another open source project, is a programming language and software environment designed for working with statistics. </a:t>
            </a:r>
          </a:p>
          <a:p>
            <a:pPr algn="just"/>
            <a:r>
              <a:rPr lang="en-US" sz="2400" dirty="0">
                <a:latin typeface="Times New Roman" pitchFamily="18" charset="0"/>
                <a:cs typeface="Times New Roman" pitchFamily="18" charset="0"/>
              </a:rPr>
              <a:t>Many popular integrated development environments (IDEs), including Eclipse and Visual Studio, support the language.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4114800"/>
            <a:ext cx="1964872" cy="1719263"/>
          </a:xfrm>
          <a:prstGeom prst="rect">
            <a:avLst/>
          </a:prstGeom>
        </p:spPr>
      </p:pic>
    </p:spTree>
    <p:extLst>
      <p:ext uri="{BB962C8B-B14F-4D97-AF65-F5344CB8AC3E}">
        <p14:creationId xmlns:p14="http://schemas.microsoft.com/office/powerpoint/2010/main" val="936313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for Big Data Analytics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501" y="1600200"/>
            <a:ext cx="7640998" cy="4525963"/>
          </a:xfrm>
        </p:spPr>
      </p:pic>
    </p:spTree>
    <p:extLst>
      <p:ext uri="{BB962C8B-B14F-4D97-AF65-F5344CB8AC3E}">
        <p14:creationId xmlns:p14="http://schemas.microsoft.com/office/powerpoint/2010/main" val="3479217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SCIENTIST</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Data scientist/analyst is one of the trending and emerging job in the market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4572000" cy="461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33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a:t>
            </a:r>
          </a:p>
        </p:txBody>
      </p:sp>
      <p:sp>
        <p:nvSpPr>
          <p:cNvPr id="3" name="Content Placeholder 2"/>
          <p:cNvSpPr>
            <a:spLocks noGrp="1"/>
          </p:cNvSpPr>
          <p:nvPr>
            <p:ph idx="1"/>
          </p:nvPr>
        </p:nvSpPr>
        <p:spPr/>
        <p:txBody>
          <a:bodyPr/>
          <a:lstStyle/>
          <a:p>
            <a:pPr algn="just"/>
            <a:r>
              <a:rPr lang="en-US" sz="2400" b="1" dirty="0">
                <a:latin typeface="Times New Roman" pitchFamily="18" charset="0"/>
                <a:cs typeface="Times New Roman" pitchFamily="18" charset="0"/>
              </a:rPr>
              <a:t>Data</a:t>
            </a:r>
            <a:r>
              <a:rPr lang="en-US" sz="2400" dirty="0">
                <a:latin typeface="Times New Roman" pitchFamily="18" charset="0"/>
                <a:cs typeface="Times New Roman" pitchFamily="18" charset="0"/>
              </a:rPr>
              <a:t> is any set of characters that has been gathered and translated for some purpose, usually analysis. </a:t>
            </a:r>
          </a:p>
          <a:p>
            <a:pPr algn="just"/>
            <a:r>
              <a:rPr lang="en-US" sz="2400" dirty="0">
                <a:latin typeface="Times New Roman" pitchFamily="18" charset="0"/>
                <a:cs typeface="Times New Roman" pitchFamily="18" charset="0"/>
              </a:rPr>
              <a:t>It can be any character, including text and numbers, pictures, sound, or video. </a:t>
            </a:r>
          </a:p>
          <a:p>
            <a:pPr marL="0" indent="0">
              <a:buNone/>
            </a:pP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388" y="2895600"/>
            <a:ext cx="3178995" cy="3309938"/>
          </a:xfrm>
          <a:prstGeom prst="rect">
            <a:avLst/>
          </a:prstGeom>
        </p:spPr>
      </p:pic>
    </p:spTree>
    <p:extLst>
      <p:ext uri="{BB962C8B-B14F-4D97-AF65-F5344CB8AC3E}">
        <p14:creationId xmlns:p14="http://schemas.microsoft.com/office/powerpoint/2010/main" val="275240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 y="857250"/>
            <a:ext cx="9150191" cy="6000750"/>
          </a:xfrm>
          <a:prstGeom prst="rect">
            <a:avLst/>
          </a:prstGeom>
        </p:spPr>
      </p:pic>
      <p:sp>
        <p:nvSpPr>
          <p:cNvPr id="4" name="Text Placeholder 3"/>
          <p:cNvSpPr>
            <a:spLocks noGrp="1"/>
          </p:cNvSpPr>
          <p:nvPr>
            <p:ph type="body" idx="10"/>
          </p:nvPr>
        </p:nvSpPr>
        <p:spPr>
          <a:xfrm>
            <a:off x="1828800" y="609600"/>
            <a:ext cx="7848600" cy="1635442"/>
          </a:xfrm>
          <a:prstGeom prst="rect">
            <a:avLst/>
          </a:prstGeom>
          <a:noFill/>
          <a:ln w="0" cmpd="sng">
            <a:noFill/>
            <a:prstDash val="solid"/>
          </a:ln>
        </p:spPr>
        <p:txBody>
          <a:bodyPr vert="horz" lIns="0" tIns="64294" rIns="0" bIns="0" rtlCol="0" anchor="t">
            <a:normAutofit/>
          </a:bodyPr>
          <a:lstStyle/>
          <a:p>
            <a:r>
              <a:rPr lang="en-US" sz="4088" spc="-131" dirty="0">
                <a:solidFill>
                  <a:srgbClr val="70C9E4"/>
                </a:solidFill>
                <a:latin typeface="Calibri" panose="02020603050405020304" pitchFamily="2"/>
              </a:rPr>
              <a:t>DATA is the NEW OIL! </a:t>
            </a:r>
          </a:p>
        </p:txBody>
      </p:sp>
      <p:sp>
        <p:nvSpPr>
          <p:cNvPr id="5" name="Text Placeholder 4"/>
          <p:cNvSpPr>
            <a:spLocks noGrp="1"/>
          </p:cNvSpPr>
          <p:nvPr>
            <p:ph type="body" idx="10"/>
          </p:nvPr>
        </p:nvSpPr>
        <p:spPr>
          <a:xfrm>
            <a:off x="696277" y="5472991"/>
            <a:ext cx="7751445" cy="534829"/>
          </a:xfrm>
          <a:prstGeom prst="rect">
            <a:avLst/>
          </a:prstGeom>
          <a:noFill/>
          <a:ln w="0" cmpd="sng">
            <a:noFill/>
            <a:prstDash val="solid"/>
          </a:ln>
        </p:spPr>
        <p:txBody>
          <a:bodyPr vert="horz" lIns="0" tIns="61436" rIns="0" bIns="0" rtlCol="0" anchor="t">
            <a:normAutofit fontScale="92500"/>
          </a:bodyPr>
          <a:lstStyle/>
          <a:p>
            <a:pPr>
              <a:lnSpc>
                <a:spcPts val="3675"/>
              </a:lnSpc>
              <a:spcAft>
                <a:spcPts val="23"/>
              </a:spcAft>
            </a:pPr>
            <a:r>
              <a:rPr lang="en-US" sz="3675" spc="-116" dirty="0">
                <a:solidFill>
                  <a:srgbClr val="FFFFFF"/>
                </a:solidFill>
                <a:latin typeface="Calibri" panose="02020603050405020304" pitchFamily="2"/>
              </a:rPr>
              <a:t>But do you have the capacity to refine it?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olorful circular chart with icons&#10;&#10;Description automatically generated">
            <a:extLst>
              <a:ext uri="{FF2B5EF4-FFF2-40B4-BE49-F238E27FC236}">
                <a16:creationId xmlns:a16="http://schemas.microsoft.com/office/drawing/2014/main" id="{C56FE10F-741B-4739-8A2D-27405D1F218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1871" b="13143"/>
          <a:stretch/>
        </p:blipFill>
        <p:spPr>
          <a:xfrm>
            <a:off x="20" y="1282"/>
            <a:ext cx="9143980" cy="6856718"/>
          </a:xfrm>
          <a:prstGeom prst="rect">
            <a:avLst/>
          </a:prstGeom>
        </p:spPr>
      </p:pic>
    </p:spTree>
    <p:extLst>
      <p:ext uri="{BB962C8B-B14F-4D97-AF65-F5344CB8AC3E}">
        <p14:creationId xmlns:p14="http://schemas.microsoft.com/office/powerpoint/2010/main" val="113681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Data?</a:t>
            </a:r>
          </a:p>
        </p:txBody>
      </p:sp>
      <p:sp>
        <p:nvSpPr>
          <p:cNvPr id="3" name="Content Placeholder 2"/>
          <p:cNvSpPr>
            <a:spLocks noGrp="1"/>
          </p:cNvSpPr>
          <p:nvPr>
            <p:ph idx="1"/>
          </p:nvPr>
        </p:nvSpPr>
        <p:spPr/>
        <p:txBody>
          <a:bodyPr/>
          <a:lstStyle/>
          <a:p>
            <a:pPr algn="just"/>
            <a:r>
              <a:rPr lang="en-US" sz="2400" b="1" dirty="0">
                <a:latin typeface="Times New Roman" pitchFamily="18" charset="0"/>
                <a:cs typeface="Times New Roman" pitchFamily="18" charset="0"/>
              </a:rPr>
              <a:t>Digital data </a:t>
            </a:r>
            <a:r>
              <a:rPr lang="en-US" sz="2400" dirty="0">
                <a:latin typeface="Times New Roman" pitchFamily="18" charset="0"/>
                <a:cs typeface="Times New Roman" pitchFamily="18" charset="0"/>
              </a:rPr>
              <a:t>are discrete, discontinuous representations of information or work.</a:t>
            </a:r>
            <a:endParaRPr lang="en-US" sz="2400" b="1"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Digital data is a </a:t>
            </a:r>
            <a:r>
              <a:rPr lang="en-US" sz="2400" b="1" dirty="0">
                <a:latin typeface="Times New Roman" pitchFamily="18" charset="0"/>
                <a:cs typeface="Times New Roman" pitchFamily="18" charset="0"/>
              </a:rPr>
              <a:t>binary language</a:t>
            </a:r>
            <a:r>
              <a:rPr lang="en-US" sz="2400" dirty="0">
                <a:latin typeface="Times New Roman" pitchFamily="18" charset="0"/>
                <a:cs typeface="Times New Roman" pitchFamily="18" charset="0"/>
              </a:rPr>
              <a:t>.</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436" y="3200400"/>
            <a:ext cx="5715000" cy="2486025"/>
          </a:xfrm>
          <a:prstGeom prst="rect">
            <a:avLst/>
          </a:prstGeom>
        </p:spPr>
      </p:pic>
    </p:spTree>
    <p:extLst>
      <p:ext uri="{BB962C8B-B14F-4D97-AF65-F5344CB8AC3E}">
        <p14:creationId xmlns:p14="http://schemas.microsoft.com/office/powerpoint/2010/main" val="2792402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Digital Data</a:t>
            </a:r>
          </a:p>
        </p:txBody>
      </p:sp>
      <p:sp>
        <p:nvSpPr>
          <p:cNvPr id="3" name="Content Placeholder 2"/>
          <p:cNvSpPr>
            <a:spLocks noGrp="1"/>
          </p:cNvSpPr>
          <p:nvPr>
            <p:ph idx="1"/>
          </p:nvPr>
        </p:nvSpPr>
        <p:spPr>
          <a:xfrm>
            <a:off x="838200" y="1447800"/>
            <a:ext cx="7239000" cy="4449763"/>
          </a:xfrm>
        </p:spPr>
        <p:txBody>
          <a:bodyPr>
            <a:normAutofit/>
          </a:bodyPr>
          <a:lstStyle/>
          <a:p>
            <a:pPr marL="0" indent="0" algn="ctr">
              <a:buNone/>
            </a:pPr>
            <a:r>
              <a:rPr lang="en-US" dirty="0">
                <a:latin typeface="Times New Roman" pitchFamily="18" charset="0"/>
                <a:cs typeface="Times New Roman" pitchFamily="18" charset="0"/>
              </a:rPr>
              <a:t>1.Unstructured Data</a:t>
            </a:r>
          </a:p>
          <a:p>
            <a:pPr marL="0" indent="0" algn="ctr">
              <a:buNone/>
            </a:pPr>
            <a:r>
              <a:rPr lang="en-US" dirty="0">
                <a:latin typeface="Times New Roman" pitchFamily="18" charset="0"/>
                <a:cs typeface="Times New Roman" pitchFamily="18" charset="0"/>
              </a:rPr>
              <a:t>2. Semi Structured Data</a:t>
            </a:r>
          </a:p>
          <a:p>
            <a:pPr marL="0" indent="0" algn="ctr">
              <a:buNone/>
            </a:pPr>
            <a:r>
              <a:rPr lang="en-US" dirty="0">
                <a:latin typeface="Times New Roman" pitchFamily="18" charset="0"/>
                <a:cs typeface="Times New Roman" pitchFamily="18" charset="0"/>
              </a:rPr>
              <a:t>3. Structured</a:t>
            </a:r>
          </a:p>
          <a:p>
            <a:pPr marL="0" indent="0" algn="ctr">
              <a:buNone/>
            </a:pPr>
            <a:br>
              <a:rPr lang="en-US" dirty="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179618"/>
            <a:ext cx="6858000" cy="3203564"/>
          </a:xfrm>
          <a:prstGeom prst="rect">
            <a:avLst/>
          </a:prstGeom>
        </p:spPr>
      </p:pic>
    </p:spTree>
    <p:extLst>
      <p:ext uri="{BB962C8B-B14F-4D97-AF65-F5344CB8AC3E}">
        <p14:creationId xmlns:p14="http://schemas.microsoft.com/office/powerpoint/2010/main" val="2758773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مستند" ma:contentTypeID="0x010100E5C2FBECC44CD94183A9D3BA255240A6" ma:contentTypeVersion="0" ma:contentTypeDescription="إنشاء مستند جديد." ma:contentTypeScope="" ma:versionID="64e9cfdce1262844193d3682566cfec6">
  <xsd:schema xmlns:xsd="http://www.w3.org/2001/XMLSchema" xmlns:xs="http://www.w3.org/2001/XMLSchema" xmlns:p="http://schemas.microsoft.com/office/2006/metadata/properties" targetNamespace="http://schemas.microsoft.com/office/2006/metadata/properties" ma:root="true" ma:fieldsID="2a0335eb76be4263621577a0dd74ccb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نوع المحتوى"/>
        <xsd:element ref="dc:title" minOccurs="0" maxOccurs="1" ma:index="4" ma:displayName="العنوان"/>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6E2D60-274C-44F2-9C27-9D677FFD4A64}"/>
</file>

<file path=customXml/itemProps2.xml><?xml version="1.0" encoding="utf-8"?>
<ds:datastoreItem xmlns:ds="http://schemas.openxmlformats.org/officeDocument/2006/customXml" ds:itemID="{F6D63A56-4E17-476D-9076-B4D46B23AA11}"/>
</file>

<file path=docProps/app.xml><?xml version="1.0" encoding="utf-8"?>
<Properties xmlns="http://schemas.openxmlformats.org/officeDocument/2006/extended-properties" xmlns:vt="http://schemas.openxmlformats.org/officeDocument/2006/docPropsVTypes">
  <TotalTime>20095902</TotalTime>
  <Words>1569</Words>
  <Application>Microsoft Office PowerPoint</Application>
  <PresentationFormat>On-screen Show (4:3)</PresentationFormat>
  <Paragraphs>166</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Cambria</vt:lpstr>
      <vt:lpstr>Helvetica</vt:lpstr>
      <vt:lpstr>Poppins</vt:lpstr>
      <vt:lpstr>Times New Roman</vt:lpstr>
      <vt:lpstr>Wingdings</vt:lpstr>
      <vt:lpstr>Office Theme</vt:lpstr>
      <vt:lpstr>PowerPoint Presentation</vt:lpstr>
      <vt:lpstr>PowerPoint Presentation</vt:lpstr>
      <vt:lpstr>PowerPoint Presentation</vt:lpstr>
      <vt:lpstr>PowerPoint Presentation</vt:lpstr>
      <vt:lpstr>What is a Data?</vt:lpstr>
      <vt:lpstr>PowerPoint Presentation</vt:lpstr>
      <vt:lpstr>PowerPoint Presentation</vt:lpstr>
      <vt:lpstr>What is Digital Data?</vt:lpstr>
      <vt:lpstr>Types of Digital Data</vt:lpstr>
      <vt:lpstr>Structured Data</vt:lpstr>
      <vt:lpstr>Unstructured Data</vt:lpstr>
      <vt:lpstr>Semi Structured Data</vt:lpstr>
      <vt:lpstr>Characteristic of Data</vt:lpstr>
      <vt:lpstr>What is Big Data?</vt:lpstr>
      <vt:lpstr>What is Big Data? Cont..</vt:lpstr>
      <vt:lpstr>Why Big Data? &amp; what makes Big Data? </vt:lpstr>
      <vt:lpstr>Where does data come from?</vt:lpstr>
      <vt:lpstr>Where does data come from? Cont..</vt:lpstr>
      <vt:lpstr>Characteristics Of 'Big Data'</vt:lpstr>
      <vt:lpstr>7V’s</vt:lpstr>
      <vt:lpstr>CHALLENGES</vt:lpstr>
      <vt:lpstr>What is the importance of Big Data?</vt:lpstr>
      <vt:lpstr>What is the importance of Big Data? Cont..</vt:lpstr>
      <vt:lpstr>Who are the ones who use the Big Data Technology?</vt:lpstr>
      <vt:lpstr>Storing Big Data</vt:lpstr>
      <vt:lpstr>Big Data Analytics</vt:lpstr>
      <vt:lpstr>Why is big data analytics important?</vt:lpstr>
      <vt:lpstr>Types of Analytics</vt:lpstr>
      <vt:lpstr>Business intelligence (BI)</vt:lpstr>
      <vt:lpstr>Descriptive Analysis</vt:lpstr>
      <vt:lpstr>Predictive Analysis</vt:lpstr>
      <vt:lpstr>Predictive Analysis</vt:lpstr>
      <vt:lpstr>Tools used in Big Data</vt:lpstr>
      <vt:lpstr>Top Cloud Platforms in 2024</vt:lpstr>
      <vt:lpstr>Top Big Data Technologies</vt:lpstr>
      <vt:lpstr>PowerPoint Presentation</vt:lpstr>
      <vt:lpstr>PowerPoint Presentation</vt:lpstr>
      <vt:lpstr>Top Big Data Technologies Cont..</vt:lpstr>
      <vt:lpstr>Top Big Data Technologies Cont..</vt:lpstr>
      <vt:lpstr>Top Big Data Technologies Cont..</vt:lpstr>
      <vt:lpstr>Applications for Big Data Analytics</vt:lpstr>
      <vt:lpstr>DATA SCIENTIST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Prepared by, P.DEEPIKA B.E.,M.E., AP/CS, PARVATHY’S ARTS &amp; SCIENCE COLLEGE.</dc:title>
  <dc:creator>Deepika</dc:creator>
  <cp:lastModifiedBy>Dr. Ali Alshdifat</cp:lastModifiedBy>
  <cp:revision>78</cp:revision>
  <dcterms:created xsi:type="dcterms:W3CDTF">1980-01-04T08:13:53Z</dcterms:created>
  <dcterms:modified xsi:type="dcterms:W3CDTF">2024-10-13T19:54:08Z</dcterms:modified>
</cp:coreProperties>
</file>